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0" r:id="rId2"/>
    <p:sldId id="315" r:id="rId3"/>
    <p:sldId id="325" r:id="rId4"/>
    <p:sldId id="326" r:id="rId5"/>
    <p:sldId id="320" r:id="rId6"/>
    <p:sldId id="322" r:id="rId7"/>
    <p:sldId id="327" r:id="rId8"/>
    <p:sldId id="323" r:id="rId9"/>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043081-48BA-47F2-BFAC-64FAE0BB650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63DD171-B359-4268-8E00-2A0A5F5FC0AF}">
      <dgm:prSet/>
      <dgm:spPr/>
      <dgm:t>
        <a:bodyPr/>
        <a:lstStyle/>
        <a:p>
          <a:r>
            <a:rPr lang="en-US" b="1" dirty="0"/>
            <a:t>The applicant must choose </a:t>
          </a:r>
          <a:r>
            <a:rPr lang="en-US" b="1" u="sng" dirty="0"/>
            <a:t>ONE</a:t>
          </a:r>
          <a:r>
            <a:rPr lang="en-US" b="1" dirty="0"/>
            <a:t> asset to pursue.  </a:t>
          </a:r>
        </a:p>
      </dgm:t>
    </dgm:pt>
    <dgm:pt modelId="{65DF020C-E098-4EEE-B106-2E066BE50DE9}" type="parTrans" cxnId="{52030C3E-81DA-41C2-80F2-4C826DBF0FCC}">
      <dgm:prSet/>
      <dgm:spPr/>
      <dgm:t>
        <a:bodyPr/>
        <a:lstStyle/>
        <a:p>
          <a:endParaRPr lang="en-US"/>
        </a:p>
      </dgm:t>
    </dgm:pt>
    <dgm:pt modelId="{BBF95F59-AF5C-4883-A2A5-DD2557F1767D}" type="sibTrans" cxnId="{52030C3E-81DA-41C2-80F2-4C826DBF0FCC}">
      <dgm:prSet/>
      <dgm:spPr/>
      <dgm:t>
        <a:bodyPr/>
        <a:lstStyle/>
        <a:p>
          <a:endParaRPr lang="en-US"/>
        </a:p>
      </dgm:t>
    </dgm:pt>
    <dgm:pt modelId="{7CD650FE-8BFD-4BC5-B94D-037087A601A4}">
      <dgm:prSet/>
      <dgm:spPr/>
      <dgm:t>
        <a:bodyPr/>
        <a:lstStyle/>
        <a:p>
          <a:r>
            <a:rPr lang="en-US" b="1" dirty="0"/>
            <a:t>Options include:</a:t>
          </a:r>
          <a:endParaRPr lang="en-US" dirty="0"/>
        </a:p>
      </dgm:t>
    </dgm:pt>
    <dgm:pt modelId="{BB5FAB54-91DC-4158-81AF-AAE36C5F1679}" type="parTrans" cxnId="{77916341-2C20-4C8C-90F5-47DB5775FC28}">
      <dgm:prSet/>
      <dgm:spPr/>
      <dgm:t>
        <a:bodyPr/>
        <a:lstStyle/>
        <a:p>
          <a:endParaRPr lang="en-US"/>
        </a:p>
      </dgm:t>
    </dgm:pt>
    <dgm:pt modelId="{911034EA-66AE-4434-8D53-21D9369A6549}" type="sibTrans" cxnId="{77916341-2C20-4C8C-90F5-47DB5775FC28}">
      <dgm:prSet/>
      <dgm:spPr/>
      <dgm:t>
        <a:bodyPr/>
        <a:lstStyle/>
        <a:p>
          <a:endParaRPr lang="en-US"/>
        </a:p>
      </dgm:t>
    </dgm:pt>
    <dgm:pt modelId="{3CEA3EFB-FB00-4665-AE56-3DE61431B21D}">
      <dgm:prSet/>
      <dgm:spPr/>
      <dgm:t>
        <a:bodyPr/>
        <a:lstStyle/>
        <a:p>
          <a:r>
            <a:rPr lang="en-US"/>
            <a:t>First-time Home Purchase</a:t>
          </a:r>
        </a:p>
      </dgm:t>
    </dgm:pt>
    <dgm:pt modelId="{819B1630-3811-4B88-8467-52E5B40C5D02}" type="parTrans" cxnId="{725195FF-8395-496E-BE1A-875F535F74C1}">
      <dgm:prSet/>
      <dgm:spPr/>
      <dgm:t>
        <a:bodyPr/>
        <a:lstStyle/>
        <a:p>
          <a:endParaRPr lang="en-US"/>
        </a:p>
      </dgm:t>
    </dgm:pt>
    <dgm:pt modelId="{E32AD23E-5897-4532-B71C-539EA6231CD6}" type="sibTrans" cxnId="{725195FF-8395-496E-BE1A-875F535F74C1}">
      <dgm:prSet/>
      <dgm:spPr/>
      <dgm:t>
        <a:bodyPr/>
        <a:lstStyle/>
        <a:p>
          <a:endParaRPr lang="en-US"/>
        </a:p>
      </dgm:t>
    </dgm:pt>
    <dgm:pt modelId="{52F27D1F-7AA0-4345-A54F-E3A89CB8530A}">
      <dgm:prSet/>
      <dgm:spPr/>
      <dgm:t>
        <a:bodyPr/>
        <a:lstStyle/>
        <a:p>
          <a:r>
            <a:rPr lang="en-US"/>
            <a:t>Business Development</a:t>
          </a:r>
        </a:p>
      </dgm:t>
    </dgm:pt>
    <dgm:pt modelId="{06DE0B22-4C2E-4A8F-9CB7-4F57B67C0227}" type="parTrans" cxnId="{8F977F19-05E0-4DC3-BDA7-5FD1773BD62F}">
      <dgm:prSet/>
      <dgm:spPr/>
      <dgm:t>
        <a:bodyPr/>
        <a:lstStyle/>
        <a:p>
          <a:endParaRPr lang="en-US"/>
        </a:p>
      </dgm:t>
    </dgm:pt>
    <dgm:pt modelId="{B34D9140-F6DD-44BD-97A5-E3CF1A04D2CF}" type="sibTrans" cxnId="{8F977F19-05E0-4DC3-BDA7-5FD1773BD62F}">
      <dgm:prSet/>
      <dgm:spPr/>
      <dgm:t>
        <a:bodyPr/>
        <a:lstStyle/>
        <a:p>
          <a:endParaRPr lang="en-US"/>
        </a:p>
      </dgm:t>
    </dgm:pt>
    <dgm:pt modelId="{E376D12A-5967-4AF3-AD29-3D1B54D6A12F}">
      <dgm:prSet/>
      <dgm:spPr/>
      <dgm:t>
        <a:bodyPr/>
        <a:lstStyle/>
        <a:p>
          <a:r>
            <a:rPr lang="en-US"/>
            <a:t>Post-Secondary Education</a:t>
          </a:r>
        </a:p>
      </dgm:t>
    </dgm:pt>
    <dgm:pt modelId="{CC02D6D3-DA78-4B93-9AAE-9AC7FFEF5E6D}" type="parTrans" cxnId="{3B75A657-BA84-49FB-BAD7-19351AEC87EA}">
      <dgm:prSet/>
      <dgm:spPr/>
      <dgm:t>
        <a:bodyPr/>
        <a:lstStyle/>
        <a:p>
          <a:endParaRPr lang="en-US"/>
        </a:p>
      </dgm:t>
    </dgm:pt>
    <dgm:pt modelId="{F996610F-C0B8-4194-A34B-899D57AF4941}" type="sibTrans" cxnId="{3B75A657-BA84-49FB-BAD7-19351AEC87EA}">
      <dgm:prSet/>
      <dgm:spPr/>
      <dgm:t>
        <a:bodyPr/>
        <a:lstStyle/>
        <a:p>
          <a:endParaRPr lang="en-US"/>
        </a:p>
      </dgm:t>
    </dgm:pt>
    <dgm:pt modelId="{AB41BF23-4997-4F3B-8141-305732590838}">
      <dgm:prSet/>
      <dgm:spPr/>
      <dgm:t>
        <a:bodyPr/>
        <a:lstStyle/>
        <a:p>
          <a:r>
            <a:rPr lang="en-US"/>
            <a:t>Personal Vehicle Purchase</a:t>
          </a:r>
        </a:p>
      </dgm:t>
    </dgm:pt>
    <dgm:pt modelId="{57583EB4-CD1A-4162-8B9D-23675D1A2534}" type="parTrans" cxnId="{EF6F1B57-3485-4808-9160-E6B309C63ADE}">
      <dgm:prSet/>
      <dgm:spPr/>
      <dgm:t>
        <a:bodyPr/>
        <a:lstStyle/>
        <a:p>
          <a:endParaRPr lang="en-US"/>
        </a:p>
      </dgm:t>
    </dgm:pt>
    <dgm:pt modelId="{AABFE3CD-224C-41CD-9BF1-C91E8055F06A}" type="sibTrans" cxnId="{EF6F1B57-3485-4808-9160-E6B309C63ADE}">
      <dgm:prSet/>
      <dgm:spPr/>
      <dgm:t>
        <a:bodyPr/>
        <a:lstStyle/>
        <a:p>
          <a:endParaRPr lang="en-US"/>
        </a:p>
      </dgm:t>
    </dgm:pt>
    <dgm:pt modelId="{B259A382-2913-49DC-ACEF-EB5CA007BE89}">
      <dgm:prSet/>
      <dgm:spPr/>
      <dgm:t>
        <a:bodyPr/>
        <a:lstStyle/>
        <a:p>
          <a:r>
            <a:rPr lang="en-US" dirty="0">
              <a:highlight>
                <a:srgbClr val="FFFF00"/>
              </a:highlight>
            </a:rPr>
            <a:t>529 College Savings – new in Grant 2086</a:t>
          </a:r>
        </a:p>
      </dgm:t>
    </dgm:pt>
    <dgm:pt modelId="{ED0E5AF5-1D4E-4727-A716-F7A38BE61F33}" type="parTrans" cxnId="{A2555EEF-D6F5-45D0-B8A7-8C37505BDF66}">
      <dgm:prSet/>
      <dgm:spPr/>
      <dgm:t>
        <a:bodyPr/>
        <a:lstStyle/>
        <a:p>
          <a:endParaRPr lang="en-US"/>
        </a:p>
      </dgm:t>
    </dgm:pt>
    <dgm:pt modelId="{AB474C13-567E-4AE1-A7D1-4F0ACE15EBDD}" type="sibTrans" cxnId="{A2555EEF-D6F5-45D0-B8A7-8C37505BDF66}">
      <dgm:prSet/>
      <dgm:spPr/>
      <dgm:t>
        <a:bodyPr/>
        <a:lstStyle/>
        <a:p>
          <a:endParaRPr lang="en-US"/>
        </a:p>
      </dgm:t>
    </dgm:pt>
    <dgm:pt modelId="{294D2033-8C21-46B3-BBF3-4E66D6268B51}">
      <dgm:prSet/>
      <dgm:spPr/>
      <dgm:t>
        <a:bodyPr/>
        <a:lstStyle/>
        <a:p>
          <a:r>
            <a:rPr lang="en-US" dirty="0">
              <a:highlight>
                <a:srgbClr val="FFFF00"/>
              </a:highlight>
            </a:rPr>
            <a:t>Emergency Savings – new in Grant 2086</a:t>
          </a:r>
        </a:p>
      </dgm:t>
    </dgm:pt>
    <dgm:pt modelId="{26D4FA45-7766-46B3-A617-AAF69F8D5C2C}" type="parTrans" cxnId="{259E43F7-B1AD-4150-89FE-0801AA5874FD}">
      <dgm:prSet/>
      <dgm:spPr/>
      <dgm:t>
        <a:bodyPr/>
        <a:lstStyle/>
        <a:p>
          <a:endParaRPr lang="en-US"/>
        </a:p>
      </dgm:t>
    </dgm:pt>
    <dgm:pt modelId="{D582D875-AF2B-4DD1-8708-C39B0946AF18}" type="sibTrans" cxnId="{259E43F7-B1AD-4150-89FE-0801AA5874FD}">
      <dgm:prSet/>
      <dgm:spPr/>
      <dgm:t>
        <a:bodyPr/>
        <a:lstStyle/>
        <a:p>
          <a:endParaRPr lang="en-US"/>
        </a:p>
      </dgm:t>
    </dgm:pt>
    <dgm:pt modelId="{40DF909B-B2BE-4E1A-8EF8-AFDD38EB5109}" type="pres">
      <dgm:prSet presAssocID="{09043081-48BA-47F2-BFAC-64FAE0BB650F}" presName="linear" presStyleCnt="0">
        <dgm:presLayoutVars>
          <dgm:dir/>
          <dgm:animLvl val="lvl"/>
          <dgm:resizeHandles val="exact"/>
        </dgm:presLayoutVars>
      </dgm:prSet>
      <dgm:spPr/>
    </dgm:pt>
    <dgm:pt modelId="{5E3977C7-E0A7-44B5-BB9B-C14016D255DB}" type="pres">
      <dgm:prSet presAssocID="{563DD171-B359-4268-8E00-2A0A5F5FC0AF}" presName="parentLin" presStyleCnt="0"/>
      <dgm:spPr/>
    </dgm:pt>
    <dgm:pt modelId="{61A5F193-FE6B-4F22-8AB0-BC8446BB9F45}" type="pres">
      <dgm:prSet presAssocID="{563DD171-B359-4268-8E00-2A0A5F5FC0AF}" presName="parentLeftMargin" presStyleLbl="node1" presStyleIdx="0" presStyleCnt="2"/>
      <dgm:spPr/>
    </dgm:pt>
    <dgm:pt modelId="{031C9A80-46FA-44CF-AB17-9D8D7DBACF03}" type="pres">
      <dgm:prSet presAssocID="{563DD171-B359-4268-8E00-2A0A5F5FC0AF}" presName="parentText" presStyleLbl="node1" presStyleIdx="0" presStyleCnt="2">
        <dgm:presLayoutVars>
          <dgm:chMax val="0"/>
          <dgm:bulletEnabled val="1"/>
        </dgm:presLayoutVars>
      </dgm:prSet>
      <dgm:spPr/>
    </dgm:pt>
    <dgm:pt modelId="{EB3D4AD6-1F1F-4A10-8CC9-638F2D05D711}" type="pres">
      <dgm:prSet presAssocID="{563DD171-B359-4268-8E00-2A0A5F5FC0AF}" presName="negativeSpace" presStyleCnt="0"/>
      <dgm:spPr/>
    </dgm:pt>
    <dgm:pt modelId="{E03019D5-CA51-4404-9E79-CE268A0228C2}" type="pres">
      <dgm:prSet presAssocID="{563DD171-B359-4268-8E00-2A0A5F5FC0AF}" presName="childText" presStyleLbl="conFgAcc1" presStyleIdx="0" presStyleCnt="2">
        <dgm:presLayoutVars>
          <dgm:bulletEnabled val="1"/>
        </dgm:presLayoutVars>
      </dgm:prSet>
      <dgm:spPr/>
    </dgm:pt>
    <dgm:pt modelId="{B2B03F37-3E02-40FC-8456-AD2DF7393041}" type="pres">
      <dgm:prSet presAssocID="{BBF95F59-AF5C-4883-A2A5-DD2557F1767D}" presName="spaceBetweenRectangles" presStyleCnt="0"/>
      <dgm:spPr/>
    </dgm:pt>
    <dgm:pt modelId="{E562AEF3-6328-4EF3-AD5A-C37BCF1CE4A2}" type="pres">
      <dgm:prSet presAssocID="{7CD650FE-8BFD-4BC5-B94D-037087A601A4}" presName="parentLin" presStyleCnt="0"/>
      <dgm:spPr/>
    </dgm:pt>
    <dgm:pt modelId="{35CF1DCD-390D-410F-A2A0-C80AC1D91AE5}" type="pres">
      <dgm:prSet presAssocID="{7CD650FE-8BFD-4BC5-B94D-037087A601A4}" presName="parentLeftMargin" presStyleLbl="node1" presStyleIdx="0" presStyleCnt="2"/>
      <dgm:spPr/>
    </dgm:pt>
    <dgm:pt modelId="{1592EBDD-327B-46E1-8122-39A503AC960C}" type="pres">
      <dgm:prSet presAssocID="{7CD650FE-8BFD-4BC5-B94D-037087A601A4}" presName="parentText" presStyleLbl="node1" presStyleIdx="1" presStyleCnt="2" custLinFactNeighborX="-10508" custLinFactNeighborY="266">
        <dgm:presLayoutVars>
          <dgm:chMax val="0"/>
          <dgm:bulletEnabled val="1"/>
        </dgm:presLayoutVars>
      </dgm:prSet>
      <dgm:spPr/>
    </dgm:pt>
    <dgm:pt modelId="{C0A81D5D-36A5-4FC7-B0B4-7707AD4719EC}" type="pres">
      <dgm:prSet presAssocID="{7CD650FE-8BFD-4BC5-B94D-037087A601A4}" presName="negativeSpace" presStyleCnt="0"/>
      <dgm:spPr/>
    </dgm:pt>
    <dgm:pt modelId="{AE31407E-1745-4F26-8815-FEFB510F0CDA}" type="pres">
      <dgm:prSet presAssocID="{7CD650FE-8BFD-4BC5-B94D-037087A601A4}" presName="childText" presStyleLbl="conFgAcc1" presStyleIdx="1" presStyleCnt="2">
        <dgm:presLayoutVars>
          <dgm:bulletEnabled val="1"/>
        </dgm:presLayoutVars>
      </dgm:prSet>
      <dgm:spPr/>
    </dgm:pt>
  </dgm:ptLst>
  <dgm:cxnLst>
    <dgm:cxn modelId="{AA322308-5541-4D02-BE91-F669243112FD}" type="presOf" srcId="{7CD650FE-8BFD-4BC5-B94D-037087A601A4}" destId="{35CF1DCD-390D-410F-A2A0-C80AC1D91AE5}" srcOrd="0" destOrd="0" presId="urn:microsoft.com/office/officeart/2005/8/layout/list1"/>
    <dgm:cxn modelId="{15A27811-3A57-4F69-91AA-585E16F516D4}" type="presOf" srcId="{563DD171-B359-4268-8E00-2A0A5F5FC0AF}" destId="{031C9A80-46FA-44CF-AB17-9D8D7DBACF03}" srcOrd="1" destOrd="0" presId="urn:microsoft.com/office/officeart/2005/8/layout/list1"/>
    <dgm:cxn modelId="{8F977F19-05E0-4DC3-BDA7-5FD1773BD62F}" srcId="{7CD650FE-8BFD-4BC5-B94D-037087A601A4}" destId="{52F27D1F-7AA0-4345-A54F-E3A89CB8530A}" srcOrd="1" destOrd="0" parTransId="{06DE0B22-4C2E-4A8F-9CB7-4F57B67C0227}" sibTransId="{B34D9140-F6DD-44BD-97A5-E3CF1A04D2CF}"/>
    <dgm:cxn modelId="{7E8D2B29-CC76-44C2-BED2-1B2E2494D1F4}" type="presOf" srcId="{B259A382-2913-49DC-ACEF-EB5CA007BE89}" destId="{AE31407E-1745-4F26-8815-FEFB510F0CDA}" srcOrd="0" destOrd="4" presId="urn:microsoft.com/office/officeart/2005/8/layout/list1"/>
    <dgm:cxn modelId="{52030C3E-81DA-41C2-80F2-4C826DBF0FCC}" srcId="{09043081-48BA-47F2-BFAC-64FAE0BB650F}" destId="{563DD171-B359-4268-8E00-2A0A5F5FC0AF}" srcOrd="0" destOrd="0" parTransId="{65DF020C-E098-4EEE-B106-2E066BE50DE9}" sibTransId="{BBF95F59-AF5C-4883-A2A5-DD2557F1767D}"/>
    <dgm:cxn modelId="{77916341-2C20-4C8C-90F5-47DB5775FC28}" srcId="{09043081-48BA-47F2-BFAC-64FAE0BB650F}" destId="{7CD650FE-8BFD-4BC5-B94D-037087A601A4}" srcOrd="1" destOrd="0" parTransId="{BB5FAB54-91DC-4158-81AF-AAE36C5F1679}" sibTransId="{911034EA-66AE-4434-8D53-21D9369A6549}"/>
    <dgm:cxn modelId="{1EB8A767-019A-43E1-96E8-4B186FF7FCFE}" type="presOf" srcId="{294D2033-8C21-46B3-BBF3-4E66D6268B51}" destId="{AE31407E-1745-4F26-8815-FEFB510F0CDA}" srcOrd="0" destOrd="5" presId="urn:microsoft.com/office/officeart/2005/8/layout/list1"/>
    <dgm:cxn modelId="{82E3F370-BF7E-44DC-8806-2C18D45D9FDD}" type="presOf" srcId="{52F27D1F-7AA0-4345-A54F-E3A89CB8530A}" destId="{AE31407E-1745-4F26-8815-FEFB510F0CDA}" srcOrd="0" destOrd="1" presId="urn:microsoft.com/office/officeart/2005/8/layout/list1"/>
    <dgm:cxn modelId="{74006B51-9AC5-433B-A19D-D0543EAF6C69}" type="presOf" srcId="{563DD171-B359-4268-8E00-2A0A5F5FC0AF}" destId="{61A5F193-FE6B-4F22-8AB0-BC8446BB9F45}" srcOrd="0" destOrd="0" presId="urn:microsoft.com/office/officeart/2005/8/layout/list1"/>
    <dgm:cxn modelId="{F1138571-C385-4F8D-AEA4-66D371E3575E}" type="presOf" srcId="{7CD650FE-8BFD-4BC5-B94D-037087A601A4}" destId="{1592EBDD-327B-46E1-8122-39A503AC960C}" srcOrd="1" destOrd="0" presId="urn:microsoft.com/office/officeart/2005/8/layout/list1"/>
    <dgm:cxn modelId="{4AFB9C51-6626-41F3-B722-E69B2FE90435}" type="presOf" srcId="{AB41BF23-4997-4F3B-8141-305732590838}" destId="{AE31407E-1745-4F26-8815-FEFB510F0CDA}" srcOrd="0" destOrd="3" presId="urn:microsoft.com/office/officeart/2005/8/layout/list1"/>
    <dgm:cxn modelId="{EF6F1B57-3485-4808-9160-E6B309C63ADE}" srcId="{7CD650FE-8BFD-4BC5-B94D-037087A601A4}" destId="{AB41BF23-4997-4F3B-8141-305732590838}" srcOrd="3" destOrd="0" parTransId="{57583EB4-CD1A-4162-8B9D-23675D1A2534}" sibTransId="{AABFE3CD-224C-41CD-9BF1-C91E8055F06A}"/>
    <dgm:cxn modelId="{3B75A657-BA84-49FB-BAD7-19351AEC87EA}" srcId="{7CD650FE-8BFD-4BC5-B94D-037087A601A4}" destId="{E376D12A-5967-4AF3-AD29-3D1B54D6A12F}" srcOrd="2" destOrd="0" parTransId="{CC02D6D3-DA78-4B93-9AAE-9AC7FFEF5E6D}" sibTransId="{F996610F-C0B8-4194-A34B-899D57AF4941}"/>
    <dgm:cxn modelId="{EF3A847D-4865-4F2B-ADF3-0B5A61D27676}" type="presOf" srcId="{3CEA3EFB-FB00-4665-AE56-3DE61431B21D}" destId="{AE31407E-1745-4F26-8815-FEFB510F0CDA}" srcOrd="0" destOrd="0" presId="urn:microsoft.com/office/officeart/2005/8/layout/list1"/>
    <dgm:cxn modelId="{D8B3D6BA-0BD8-469E-A089-9E26094B18CF}" type="presOf" srcId="{E376D12A-5967-4AF3-AD29-3D1B54D6A12F}" destId="{AE31407E-1745-4F26-8815-FEFB510F0CDA}" srcOrd="0" destOrd="2" presId="urn:microsoft.com/office/officeart/2005/8/layout/list1"/>
    <dgm:cxn modelId="{A2555EEF-D6F5-45D0-B8A7-8C37505BDF66}" srcId="{7CD650FE-8BFD-4BC5-B94D-037087A601A4}" destId="{B259A382-2913-49DC-ACEF-EB5CA007BE89}" srcOrd="4" destOrd="0" parTransId="{ED0E5AF5-1D4E-4727-A716-F7A38BE61F33}" sibTransId="{AB474C13-567E-4AE1-A7D1-4F0ACE15EBDD}"/>
    <dgm:cxn modelId="{781385F1-0BE7-4B0B-9466-759EA8996526}" type="presOf" srcId="{09043081-48BA-47F2-BFAC-64FAE0BB650F}" destId="{40DF909B-B2BE-4E1A-8EF8-AFDD38EB5109}" srcOrd="0" destOrd="0" presId="urn:microsoft.com/office/officeart/2005/8/layout/list1"/>
    <dgm:cxn modelId="{259E43F7-B1AD-4150-89FE-0801AA5874FD}" srcId="{7CD650FE-8BFD-4BC5-B94D-037087A601A4}" destId="{294D2033-8C21-46B3-BBF3-4E66D6268B51}" srcOrd="5" destOrd="0" parTransId="{26D4FA45-7766-46B3-A617-AAF69F8D5C2C}" sibTransId="{D582D875-AF2B-4DD1-8708-C39B0946AF18}"/>
    <dgm:cxn modelId="{725195FF-8395-496E-BE1A-875F535F74C1}" srcId="{7CD650FE-8BFD-4BC5-B94D-037087A601A4}" destId="{3CEA3EFB-FB00-4665-AE56-3DE61431B21D}" srcOrd="0" destOrd="0" parTransId="{819B1630-3811-4B88-8467-52E5B40C5D02}" sibTransId="{E32AD23E-5897-4532-B71C-539EA6231CD6}"/>
    <dgm:cxn modelId="{4335D462-011A-4F10-99EB-24A8E2D7BD4E}" type="presParOf" srcId="{40DF909B-B2BE-4E1A-8EF8-AFDD38EB5109}" destId="{5E3977C7-E0A7-44B5-BB9B-C14016D255DB}" srcOrd="0" destOrd="0" presId="urn:microsoft.com/office/officeart/2005/8/layout/list1"/>
    <dgm:cxn modelId="{775DE439-5834-4628-B86D-6105EF740583}" type="presParOf" srcId="{5E3977C7-E0A7-44B5-BB9B-C14016D255DB}" destId="{61A5F193-FE6B-4F22-8AB0-BC8446BB9F45}" srcOrd="0" destOrd="0" presId="urn:microsoft.com/office/officeart/2005/8/layout/list1"/>
    <dgm:cxn modelId="{FFA72CC6-52F7-4748-9A77-96778AB27E85}" type="presParOf" srcId="{5E3977C7-E0A7-44B5-BB9B-C14016D255DB}" destId="{031C9A80-46FA-44CF-AB17-9D8D7DBACF03}" srcOrd="1" destOrd="0" presId="urn:microsoft.com/office/officeart/2005/8/layout/list1"/>
    <dgm:cxn modelId="{B6F7CD4F-3E9F-4394-87A3-18E0E853EC36}" type="presParOf" srcId="{40DF909B-B2BE-4E1A-8EF8-AFDD38EB5109}" destId="{EB3D4AD6-1F1F-4A10-8CC9-638F2D05D711}" srcOrd="1" destOrd="0" presId="urn:microsoft.com/office/officeart/2005/8/layout/list1"/>
    <dgm:cxn modelId="{0EB1DF9A-C896-4681-AA9D-4B38A85B8881}" type="presParOf" srcId="{40DF909B-B2BE-4E1A-8EF8-AFDD38EB5109}" destId="{E03019D5-CA51-4404-9E79-CE268A0228C2}" srcOrd="2" destOrd="0" presId="urn:microsoft.com/office/officeart/2005/8/layout/list1"/>
    <dgm:cxn modelId="{0CDA12AE-FF96-494C-9559-EFF027D448F6}" type="presParOf" srcId="{40DF909B-B2BE-4E1A-8EF8-AFDD38EB5109}" destId="{B2B03F37-3E02-40FC-8456-AD2DF7393041}" srcOrd="3" destOrd="0" presId="urn:microsoft.com/office/officeart/2005/8/layout/list1"/>
    <dgm:cxn modelId="{6F5E4F4B-8BB4-4741-BEB9-EEAD80FF8F0C}" type="presParOf" srcId="{40DF909B-B2BE-4E1A-8EF8-AFDD38EB5109}" destId="{E562AEF3-6328-4EF3-AD5A-C37BCF1CE4A2}" srcOrd="4" destOrd="0" presId="urn:microsoft.com/office/officeart/2005/8/layout/list1"/>
    <dgm:cxn modelId="{6A9A039F-3E11-48B9-B17F-530C81BFF7A8}" type="presParOf" srcId="{E562AEF3-6328-4EF3-AD5A-C37BCF1CE4A2}" destId="{35CF1DCD-390D-410F-A2A0-C80AC1D91AE5}" srcOrd="0" destOrd="0" presId="urn:microsoft.com/office/officeart/2005/8/layout/list1"/>
    <dgm:cxn modelId="{00231266-3F5C-47CB-92D1-3F8B31FA5C91}" type="presParOf" srcId="{E562AEF3-6328-4EF3-AD5A-C37BCF1CE4A2}" destId="{1592EBDD-327B-46E1-8122-39A503AC960C}" srcOrd="1" destOrd="0" presId="urn:microsoft.com/office/officeart/2005/8/layout/list1"/>
    <dgm:cxn modelId="{AF077DA5-A5B7-49B4-BFA9-D5BC750870D1}" type="presParOf" srcId="{40DF909B-B2BE-4E1A-8EF8-AFDD38EB5109}" destId="{C0A81D5D-36A5-4FC7-B0B4-7707AD4719EC}" srcOrd="5" destOrd="0" presId="urn:microsoft.com/office/officeart/2005/8/layout/list1"/>
    <dgm:cxn modelId="{301429CB-6CC3-4AE1-95AF-9CDCA95495FE}" type="presParOf" srcId="{40DF909B-B2BE-4E1A-8EF8-AFDD38EB5109}" destId="{AE31407E-1745-4F26-8815-FEFB510F0CDA}"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4CE9BB-F90E-4C9A-B6D7-680D14E4AE2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D233F5F-FE64-43EB-85BA-B955A0E4B588}">
      <dgm:prSet/>
      <dgm:spPr/>
      <dgm:t>
        <a:bodyPr/>
        <a:lstStyle/>
        <a:p>
          <a:r>
            <a:rPr lang="en-US" dirty="0"/>
            <a:t>To be eligible for a payout, the client must have:</a:t>
          </a:r>
        </a:p>
      </dgm:t>
    </dgm:pt>
    <dgm:pt modelId="{BE4FFB54-8A5F-412C-966B-BBD102723BA7}" type="parTrans" cxnId="{FA94DAEE-8F9B-46FF-8299-32BA3606755D}">
      <dgm:prSet/>
      <dgm:spPr/>
      <dgm:t>
        <a:bodyPr/>
        <a:lstStyle/>
        <a:p>
          <a:endParaRPr lang="en-US"/>
        </a:p>
      </dgm:t>
    </dgm:pt>
    <dgm:pt modelId="{DD95B0B4-E2E2-4628-90BB-1B765AB9A9DB}" type="sibTrans" cxnId="{FA94DAEE-8F9B-46FF-8299-32BA3606755D}">
      <dgm:prSet/>
      <dgm:spPr/>
      <dgm:t>
        <a:bodyPr/>
        <a:lstStyle/>
        <a:p>
          <a:endParaRPr lang="en-US"/>
        </a:p>
      </dgm:t>
    </dgm:pt>
    <dgm:pt modelId="{DF60D823-1114-47C8-A419-7A77C4ADCDDE}">
      <dgm:prSet/>
      <dgm:spPr/>
      <dgm:t>
        <a:bodyPr/>
        <a:lstStyle/>
        <a:p>
          <a:r>
            <a:rPr lang="en-US" dirty="0"/>
            <a:t>deposited their funds into FAIM savings</a:t>
          </a:r>
        </a:p>
      </dgm:t>
    </dgm:pt>
    <dgm:pt modelId="{7E1585F0-8331-4F96-92FC-8D21AC8342CD}" type="sibTrans" cxnId="{850269BC-5347-4D39-9BED-9FFB92FE1591}">
      <dgm:prSet/>
      <dgm:spPr/>
      <dgm:t>
        <a:bodyPr/>
        <a:lstStyle/>
        <a:p>
          <a:endParaRPr lang="en-US"/>
        </a:p>
      </dgm:t>
    </dgm:pt>
    <dgm:pt modelId="{37833D5E-849E-4610-80AA-6A1DF3D199CF}" type="parTrans" cxnId="{850269BC-5347-4D39-9BED-9FFB92FE1591}">
      <dgm:prSet/>
      <dgm:spPr/>
      <dgm:t>
        <a:bodyPr/>
        <a:lstStyle/>
        <a:p>
          <a:endParaRPr lang="en-US"/>
        </a:p>
      </dgm:t>
    </dgm:pt>
    <dgm:pt modelId="{8291A5C4-36AF-4062-A571-FCB34300863A}">
      <dgm:prSet/>
      <dgm:spPr/>
      <dgm:t>
        <a:bodyPr/>
        <a:lstStyle/>
        <a:p>
          <a:r>
            <a:rPr lang="en-US" dirty="0"/>
            <a:t>met the minimum enrollment requirement of 6 months + 1-day</a:t>
          </a:r>
        </a:p>
      </dgm:t>
    </dgm:pt>
    <dgm:pt modelId="{9EA85A8F-B4C3-4A69-B29C-7167D566E626}" type="sibTrans" cxnId="{60471634-7A86-41C0-8216-9438D3D35406}">
      <dgm:prSet/>
      <dgm:spPr/>
      <dgm:t>
        <a:bodyPr/>
        <a:lstStyle/>
        <a:p>
          <a:endParaRPr lang="en-US"/>
        </a:p>
      </dgm:t>
    </dgm:pt>
    <dgm:pt modelId="{9A91E6F9-63B9-4E5F-9E2C-2113D27B62D6}" type="parTrans" cxnId="{60471634-7A86-41C0-8216-9438D3D35406}">
      <dgm:prSet/>
      <dgm:spPr/>
      <dgm:t>
        <a:bodyPr/>
        <a:lstStyle/>
        <a:p>
          <a:endParaRPr lang="en-US"/>
        </a:p>
      </dgm:t>
    </dgm:pt>
    <dgm:pt modelId="{27B80B0F-5BBD-4353-8EAA-10BC5CAB6A22}">
      <dgm:prSet/>
      <dgm:spPr/>
      <dgm:t>
        <a:bodyPr/>
        <a:lstStyle/>
        <a:p>
          <a:r>
            <a:rPr lang="en-US" dirty="0"/>
            <a:t>completed both the 12 hours of financial management AND the additional 10 hours of asset-specific training </a:t>
          </a:r>
        </a:p>
      </dgm:t>
    </dgm:pt>
    <dgm:pt modelId="{2AD50275-EB04-4772-AB75-1555FB072944}" type="sibTrans" cxnId="{1D2F3958-68F4-4608-8B73-A5FAC2E54BD0}">
      <dgm:prSet/>
      <dgm:spPr/>
      <dgm:t>
        <a:bodyPr/>
        <a:lstStyle/>
        <a:p>
          <a:endParaRPr lang="en-US"/>
        </a:p>
      </dgm:t>
    </dgm:pt>
    <dgm:pt modelId="{5F0DDFD4-4307-42CE-8658-6F6CC04D2646}" type="parTrans" cxnId="{1D2F3958-68F4-4608-8B73-A5FAC2E54BD0}">
      <dgm:prSet/>
      <dgm:spPr/>
      <dgm:t>
        <a:bodyPr/>
        <a:lstStyle/>
        <a:p>
          <a:endParaRPr lang="en-US"/>
        </a:p>
      </dgm:t>
    </dgm:pt>
    <dgm:pt modelId="{DAA22C1E-46D5-483D-AE66-98C6C1D05E19}">
      <dgm:prSet/>
      <dgm:spPr/>
      <dgm:t>
        <a:bodyPr/>
        <a:lstStyle/>
        <a:p>
          <a:r>
            <a:rPr lang="en-US" dirty="0"/>
            <a:t>have completed any requirements of the asset they enrolled in</a:t>
          </a:r>
        </a:p>
      </dgm:t>
    </dgm:pt>
    <dgm:pt modelId="{FDA3CB6A-38EA-4577-9FF7-1F5EE325308B}" type="sibTrans" cxnId="{40197C96-77BC-461C-BC30-CA925040CEC1}">
      <dgm:prSet/>
      <dgm:spPr/>
      <dgm:t>
        <a:bodyPr/>
        <a:lstStyle/>
        <a:p>
          <a:endParaRPr lang="en-US"/>
        </a:p>
      </dgm:t>
    </dgm:pt>
    <dgm:pt modelId="{2E4DEC06-D2C3-4A61-AEB8-8BE8B01815C6}" type="parTrans" cxnId="{40197C96-77BC-461C-BC30-CA925040CEC1}">
      <dgm:prSet/>
      <dgm:spPr/>
      <dgm:t>
        <a:bodyPr/>
        <a:lstStyle/>
        <a:p>
          <a:endParaRPr lang="en-US"/>
        </a:p>
      </dgm:t>
    </dgm:pt>
    <dgm:pt modelId="{B2F95040-3E05-4D47-8E2C-DE241051514C}" type="pres">
      <dgm:prSet presAssocID="{894CE9BB-F90E-4C9A-B6D7-680D14E4AE23}" presName="linear" presStyleCnt="0">
        <dgm:presLayoutVars>
          <dgm:animLvl val="lvl"/>
          <dgm:resizeHandles val="exact"/>
        </dgm:presLayoutVars>
      </dgm:prSet>
      <dgm:spPr/>
    </dgm:pt>
    <dgm:pt modelId="{5B7E23B7-AECB-48F6-966E-CEE3C42B2580}" type="pres">
      <dgm:prSet presAssocID="{CD233F5F-FE64-43EB-85BA-B955A0E4B588}" presName="parentText" presStyleLbl="node1" presStyleIdx="0" presStyleCnt="1" custLinFactNeighborX="0" custLinFactNeighborY="-21218">
        <dgm:presLayoutVars>
          <dgm:chMax val="0"/>
          <dgm:bulletEnabled val="1"/>
        </dgm:presLayoutVars>
      </dgm:prSet>
      <dgm:spPr/>
    </dgm:pt>
    <dgm:pt modelId="{619E5E34-495B-476B-839F-55A777C6096B}" type="pres">
      <dgm:prSet presAssocID="{CD233F5F-FE64-43EB-85BA-B955A0E4B588}" presName="childText" presStyleLbl="revTx" presStyleIdx="0" presStyleCnt="1" custScaleY="120634">
        <dgm:presLayoutVars>
          <dgm:bulletEnabled val="1"/>
        </dgm:presLayoutVars>
      </dgm:prSet>
      <dgm:spPr/>
    </dgm:pt>
  </dgm:ptLst>
  <dgm:cxnLst>
    <dgm:cxn modelId="{FE80E62C-B01C-4675-AEDC-1480A0696978}" type="presOf" srcId="{CD233F5F-FE64-43EB-85BA-B955A0E4B588}" destId="{5B7E23B7-AECB-48F6-966E-CEE3C42B2580}" srcOrd="0" destOrd="0" presId="urn:microsoft.com/office/officeart/2005/8/layout/vList2"/>
    <dgm:cxn modelId="{60471634-7A86-41C0-8216-9438D3D35406}" srcId="{CD233F5F-FE64-43EB-85BA-B955A0E4B588}" destId="{8291A5C4-36AF-4062-A571-FCB34300863A}" srcOrd="1" destOrd="0" parTransId="{9A91E6F9-63B9-4E5F-9E2C-2113D27B62D6}" sibTransId="{9EA85A8F-B4C3-4A69-B29C-7167D566E626}"/>
    <dgm:cxn modelId="{06AA3D4F-26CC-4065-AD04-995E04A4419C}" type="presOf" srcId="{DF60D823-1114-47C8-A419-7A77C4ADCDDE}" destId="{619E5E34-495B-476B-839F-55A777C6096B}" srcOrd="0" destOrd="0" presId="urn:microsoft.com/office/officeart/2005/8/layout/vList2"/>
    <dgm:cxn modelId="{1D2F3958-68F4-4608-8B73-A5FAC2E54BD0}" srcId="{CD233F5F-FE64-43EB-85BA-B955A0E4B588}" destId="{27B80B0F-5BBD-4353-8EAA-10BC5CAB6A22}" srcOrd="2" destOrd="0" parTransId="{5F0DDFD4-4307-42CE-8658-6F6CC04D2646}" sibTransId="{2AD50275-EB04-4772-AB75-1555FB072944}"/>
    <dgm:cxn modelId="{8032FF7E-B968-4B89-A3B8-063E9AEF3127}" type="presOf" srcId="{8291A5C4-36AF-4062-A571-FCB34300863A}" destId="{619E5E34-495B-476B-839F-55A777C6096B}" srcOrd="0" destOrd="1" presId="urn:microsoft.com/office/officeart/2005/8/layout/vList2"/>
    <dgm:cxn modelId="{40197C96-77BC-461C-BC30-CA925040CEC1}" srcId="{CD233F5F-FE64-43EB-85BA-B955A0E4B588}" destId="{DAA22C1E-46D5-483D-AE66-98C6C1D05E19}" srcOrd="3" destOrd="0" parTransId="{2E4DEC06-D2C3-4A61-AEB8-8BE8B01815C6}" sibTransId="{FDA3CB6A-38EA-4577-9FF7-1F5EE325308B}"/>
    <dgm:cxn modelId="{5258ED99-E5DA-4239-AFF5-714225B15E61}" type="presOf" srcId="{894CE9BB-F90E-4C9A-B6D7-680D14E4AE23}" destId="{B2F95040-3E05-4D47-8E2C-DE241051514C}" srcOrd="0" destOrd="0" presId="urn:microsoft.com/office/officeart/2005/8/layout/vList2"/>
    <dgm:cxn modelId="{850269BC-5347-4D39-9BED-9FFB92FE1591}" srcId="{CD233F5F-FE64-43EB-85BA-B955A0E4B588}" destId="{DF60D823-1114-47C8-A419-7A77C4ADCDDE}" srcOrd="0" destOrd="0" parTransId="{37833D5E-849E-4610-80AA-6A1DF3D199CF}" sibTransId="{7E1585F0-8331-4F96-92FC-8D21AC8342CD}"/>
    <dgm:cxn modelId="{675F69C8-1799-42AE-A564-83D4EB86F6AA}" type="presOf" srcId="{DAA22C1E-46D5-483D-AE66-98C6C1D05E19}" destId="{619E5E34-495B-476B-839F-55A777C6096B}" srcOrd="0" destOrd="3" presId="urn:microsoft.com/office/officeart/2005/8/layout/vList2"/>
    <dgm:cxn modelId="{FA94DAEE-8F9B-46FF-8299-32BA3606755D}" srcId="{894CE9BB-F90E-4C9A-B6D7-680D14E4AE23}" destId="{CD233F5F-FE64-43EB-85BA-B955A0E4B588}" srcOrd="0" destOrd="0" parTransId="{BE4FFB54-8A5F-412C-966B-BBD102723BA7}" sibTransId="{DD95B0B4-E2E2-4628-90BB-1B765AB9A9DB}"/>
    <dgm:cxn modelId="{C0B1ACFA-E931-4A6F-B550-BE133392889B}" type="presOf" srcId="{27B80B0F-5BBD-4353-8EAA-10BC5CAB6A22}" destId="{619E5E34-495B-476B-839F-55A777C6096B}" srcOrd="0" destOrd="2" presId="urn:microsoft.com/office/officeart/2005/8/layout/vList2"/>
    <dgm:cxn modelId="{8CD2741F-1FA0-45C7-A064-20E2472E5F4D}" type="presParOf" srcId="{B2F95040-3E05-4D47-8E2C-DE241051514C}" destId="{5B7E23B7-AECB-48F6-966E-CEE3C42B2580}" srcOrd="0" destOrd="0" presId="urn:microsoft.com/office/officeart/2005/8/layout/vList2"/>
    <dgm:cxn modelId="{A9E6C396-980A-4BEF-819A-144CF76E8FA7}" type="presParOf" srcId="{B2F95040-3E05-4D47-8E2C-DE241051514C}" destId="{619E5E34-495B-476B-839F-55A777C6096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3019D5-CA51-4404-9E79-CE268A0228C2}">
      <dsp:nvSpPr>
        <dsp:cNvPr id="0" name=""/>
        <dsp:cNvSpPr/>
      </dsp:nvSpPr>
      <dsp:spPr>
        <a:xfrm>
          <a:off x="0" y="895787"/>
          <a:ext cx="7032048"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1C9A80-46FA-44CF-AB17-9D8D7DBACF03}">
      <dsp:nvSpPr>
        <dsp:cNvPr id="0" name=""/>
        <dsp:cNvSpPr/>
      </dsp:nvSpPr>
      <dsp:spPr>
        <a:xfrm>
          <a:off x="351602" y="644867"/>
          <a:ext cx="4922433"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056" tIns="0" rIns="186056" bIns="0" numCol="1" spcCol="1270" anchor="ctr" anchorCtr="0">
          <a:noAutofit/>
        </a:bodyPr>
        <a:lstStyle/>
        <a:p>
          <a:pPr marL="0" lvl="0" indent="0" algn="l" defTabSz="755650">
            <a:lnSpc>
              <a:spcPct val="90000"/>
            </a:lnSpc>
            <a:spcBef>
              <a:spcPct val="0"/>
            </a:spcBef>
            <a:spcAft>
              <a:spcPct val="35000"/>
            </a:spcAft>
            <a:buNone/>
          </a:pPr>
          <a:r>
            <a:rPr lang="en-US" sz="1700" b="1" kern="1200" dirty="0"/>
            <a:t>The applicant must choose </a:t>
          </a:r>
          <a:r>
            <a:rPr lang="en-US" sz="1700" b="1" u="sng" kern="1200" dirty="0"/>
            <a:t>ONE</a:t>
          </a:r>
          <a:r>
            <a:rPr lang="en-US" sz="1700" b="1" kern="1200" dirty="0"/>
            <a:t> asset to pursue.  </a:t>
          </a:r>
        </a:p>
      </dsp:txBody>
      <dsp:txXfrm>
        <a:off x="376100" y="669365"/>
        <a:ext cx="4873437" cy="452844"/>
      </dsp:txXfrm>
    </dsp:sp>
    <dsp:sp modelId="{AE31407E-1745-4F26-8815-FEFB510F0CDA}">
      <dsp:nvSpPr>
        <dsp:cNvPr id="0" name=""/>
        <dsp:cNvSpPr/>
      </dsp:nvSpPr>
      <dsp:spPr>
        <a:xfrm>
          <a:off x="0" y="1666907"/>
          <a:ext cx="7032048" cy="2142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45765" tIns="354076" rIns="545765"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First-time Home Purchase</a:t>
          </a:r>
        </a:p>
        <a:p>
          <a:pPr marL="171450" lvl="1" indent="-171450" algn="l" defTabSz="755650">
            <a:lnSpc>
              <a:spcPct val="90000"/>
            </a:lnSpc>
            <a:spcBef>
              <a:spcPct val="0"/>
            </a:spcBef>
            <a:spcAft>
              <a:spcPct val="15000"/>
            </a:spcAft>
            <a:buChar char="•"/>
          </a:pPr>
          <a:r>
            <a:rPr lang="en-US" sz="1700" kern="1200"/>
            <a:t>Business Development</a:t>
          </a:r>
        </a:p>
        <a:p>
          <a:pPr marL="171450" lvl="1" indent="-171450" algn="l" defTabSz="755650">
            <a:lnSpc>
              <a:spcPct val="90000"/>
            </a:lnSpc>
            <a:spcBef>
              <a:spcPct val="0"/>
            </a:spcBef>
            <a:spcAft>
              <a:spcPct val="15000"/>
            </a:spcAft>
            <a:buChar char="•"/>
          </a:pPr>
          <a:r>
            <a:rPr lang="en-US" sz="1700" kern="1200"/>
            <a:t>Post-Secondary Education</a:t>
          </a:r>
        </a:p>
        <a:p>
          <a:pPr marL="171450" lvl="1" indent="-171450" algn="l" defTabSz="755650">
            <a:lnSpc>
              <a:spcPct val="90000"/>
            </a:lnSpc>
            <a:spcBef>
              <a:spcPct val="0"/>
            </a:spcBef>
            <a:spcAft>
              <a:spcPct val="15000"/>
            </a:spcAft>
            <a:buChar char="•"/>
          </a:pPr>
          <a:r>
            <a:rPr lang="en-US" sz="1700" kern="1200"/>
            <a:t>Personal Vehicle Purchase</a:t>
          </a:r>
        </a:p>
        <a:p>
          <a:pPr marL="171450" lvl="1" indent="-171450" algn="l" defTabSz="755650">
            <a:lnSpc>
              <a:spcPct val="90000"/>
            </a:lnSpc>
            <a:spcBef>
              <a:spcPct val="0"/>
            </a:spcBef>
            <a:spcAft>
              <a:spcPct val="15000"/>
            </a:spcAft>
            <a:buChar char="•"/>
          </a:pPr>
          <a:r>
            <a:rPr lang="en-US" sz="1700" kern="1200" dirty="0">
              <a:highlight>
                <a:srgbClr val="FFFF00"/>
              </a:highlight>
            </a:rPr>
            <a:t>529 College Savings – new in Grant 2086</a:t>
          </a:r>
        </a:p>
        <a:p>
          <a:pPr marL="171450" lvl="1" indent="-171450" algn="l" defTabSz="755650">
            <a:lnSpc>
              <a:spcPct val="90000"/>
            </a:lnSpc>
            <a:spcBef>
              <a:spcPct val="0"/>
            </a:spcBef>
            <a:spcAft>
              <a:spcPct val="15000"/>
            </a:spcAft>
            <a:buChar char="•"/>
          </a:pPr>
          <a:r>
            <a:rPr lang="en-US" sz="1700" kern="1200" dirty="0">
              <a:highlight>
                <a:srgbClr val="FFFF00"/>
              </a:highlight>
            </a:rPr>
            <a:t>Emergency Savings – new in Grant 2086</a:t>
          </a:r>
        </a:p>
      </dsp:txBody>
      <dsp:txXfrm>
        <a:off x="0" y="1666907"/>
        <a:ext cx="7032048" cy="2142000"/>
      </dsp:txXfrm>
    </dsp:sp>
    <dsp:sp modelId="{1592EBDD-327B-46E1-8122-39A503AC960C}">
      <dsp:nvSpPr>
        <dsp:cNvPr id="0" name=""/>
        <dsp:cNvSpPr/>
      </dsp:nvSpPr>
      <dsp:spPr>
        <a:xfrm>
          <a:off x="314656" y="1417322"/>
          <a:ext cx="4922433"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056" tIns="0" rIns="186056" bIns="0" numCol="1" spcCol="1270" anchor="ctr" anchorCtr="0">
          <a:noAutofit/>
        </a:bodyPr>
        <a:lstStyle/>
        <a:p>
          <a:pPr marL="0" lvl="0" indent="0" algn="l" defTabSz="755650">
            <a:lnSpc>
              <a:spcPct val="90000"/>
            </a:lnSpc>
            <a:spcBef>
              <a:spcPct val="0"/>
            </a:spcBef>
            <a:spcAft>
              <a:spcPct val="35000"/>
            </a:spcAft>
            <a:buNone/>
          </a:pPr>
          <a:r>
            <a:rPr lang="en-US" sz="1700" b="1" kern="1200" dirty="0"/>
            <a:t>Options include:</a:t>
          </a:r>
          <a:endParaRPr lang="en-US" sz="1700" kern="1200" dirty="0"/>
        </a:p>
      </dsp:txBody>
      <dsp:txXfrm>
        <a:off x="339154" y="1441820"/>
        <a:ext cx="4873437" cy="452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7E23B7-AECB-48F6-966E-CEE3C42B2580}">
      <dsp:nvSpPr>
        <dsp:cNvPr id="0" name=""/>
        <dsp:cNvSpPr/>
      </dsp:nvSpPr>
      <dsp:spPr>
        <a:xfrm>
          <a:off x="0" y="0"/>
          <a:ext cx="9784079" cy="839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To be eligible for a payout, the client must have:</a:t>
          </a:r>
        </a:p>
      </dsp:txBody>
      <dsp:txXfrm>
        <a:off x="40980" y="40980"/>
        <a:ext cx="9702119" cy="757514"/>
      </dsp:txXfrm>
    </dsp:sp>
    <dsp:sp modelId="{619E5E34-495B-476B-839F-55A777C6096B}">
      <dsp:nvSpPr>
        <dsp:cNvPr id="0" name=""/>
        <dsp:cNvSpPr/>
      </dsp:nvSpPr>
      <dsp:spPr>
        <a:xfrm>
          <a:off x="0" y="1272191"/>
          <a:ext cx="9784079" cy="2709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0645"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deposited their funds into FAIM savings</a:t>
          </a:r>
        </a:p>
        <a:p>
          <a:pPr marL="228600" lvl="1" indent="-228600" algn="l" defTabSz="1200150">
            <a:lnSpc>
              <a:spcPct val="90000"/>
            </a:lnSpc>
            <a:spcBef>
              <a:spcPct val="0"/>
            </a:spcBef>
            <a:spcAft>
              <a:spcPct val="20000"/>
            </a:spcAft>
            <a:buChar char="•"/>
          </a:pPr>
          <a:r>
            <a:rPr lang="en-US" sz="2700" kern="1200" dirty="0"/>
            <a:t>met the minimum enrollment requirement of 6 months + 1-day</a:t>
          </a:r>
        </a:p>
        <a:p>
          <a:pPr marL="228600" lvl="1" indent="-228600" algn="l" defTabSz="1200150">
            <a:lnSpc>
              <a:spcPct val="90000"/>
            </a:lnSpc>
            <a:spcBef>
              <a:spcPct val="0"/>
            </a:spcBef>
            <a:spcAft>
              <a:spcPct val="20000"/>
            </a:spcAft>
            <a:buChar char="•"/>
          </a:pPr>
          <a:r>
            <a:rPr lang="en-US" sz="2700" kern="1200" dirty="0"/>
            <a:t>completed both the 12 hours of financial management AND the additional 10 hours of asset-specific training </a:t>
          </a:r>
        </a:p>
        <a:p>
          <a:pPr marL="228600" lvl="1" indent="-228600" algn="l" defTabSz="1200150">
            <a:lnSpc>
              <a:spcPct val="90000"/>
            </a:lnSpc>
            <a:spcBef>
              <a:spcPct val="0"/>
            </a:spcBef>
            <a:spcAft>
              <a:spcPct val="20000"/>
            </a:spcAft>
            <a:buChar char="•"/>
          </a:pPr>
          <a:r>
            <a:rPr lang="en-US" sz="2700" kern="1200" dirty="0"/>
            <a:t>have completed any requirements of the asset they enrolled in</a:t>
          </a:r>
        </a:p>
      </dsp:txBody>
      <dsp:txXfrm>
        <a:off x="0" y="1272191"/>
        <a:ext cx="9784079" cy="270937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0ADCF0-A84D-4ABF-A655-0FC642A6FB84}"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D65E1-086B-40E8-8338-00C2D5119C9A}" type="slidenum">
              <a:rPr lang="en-US" smtClean="0"/>
              <a:t>‹#›</a:t>
            </a:fld>
            <a:endParaRPr lang="en-US"/>
          </a:p>
        </p:txBody>
      </p:sp>
    </p:spTree>
    <p:extLst>
      <p:ext uri="{BB962C8B-B14F-4D97-AF65-F5344CB8AC3E}">
        <p14:creationId xmlns:p14="http://schemas.microsoft.com/office/powerpoint/2010/main" val="892541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0ADCF0-A84D-4ABF-A655-0FC642A6FB84}"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D65E1-086B-40E8-8338-00C2D5119C9A}" type="slidenum">
              <a:rPr lang="en-US" smtClean="0"/>
              <a:t>‹#›</a:t>
            </a:fld>
            <a:endParaRPr lang="en-US"/>
          </a:p>
        </p:txBody>
      </p:sp>
    </p:spTree>
    <p:extLst>
      <p:ext uri="{BB962C8B-B14F-4D97-AF65-F5344CB8AC3E}">
        <p14:creationId xmlns:p14="http://schemas.microsoft.com/office/powerpoint/2010/main" val="736861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260ADCF0-A84D-4ABF-A655-0FC642A6FB84}" type="datetimeFigureOut">
              <a:rPr lang="en-US" smtClean="0"/>
              <a:t>4/25/2024</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7EFD65E1-086B-40E8-8338-00C2D5119C9A}" type="slidenum">
              <a:rPr lang="en-US" smtClean="0"/>
              <a:t>‹#›</a:t>
            </a:fld>
            <a:endParaRPr lang="en-US"/>
          </a:p>
        </p:txBody>
      </p:sp>
    </p:spTree>
    <p:extLst>
      <p:ext uri="{BB962C8B-B14F-4D97-AF65-F5344CB8AC3E}">
        <p14:creationId xmlns:p14="http://schemas.microsoft.com/office/powerpoint/2010/main" val="3253226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0ADCF0-A84D-4ABF-A655-0FC642A6FB84}"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D65E1-086B-40E8-8338-00C2D5119C9A}" type="slidenum">
              <a:rPr lang="en-US" smtClean="0"/>
              <a:t>‹#›</a:t>
            </a:fld>
            <a:endParaRPr lang="en-US"/>
          </a:p>
        </p:txBody>
      </p:sp>
    </p:spTree>
    <p:extLst>
      <p:ext uri="{BB962C8B-B14F-4D97-AF65-F5344CB8AC3E}">
        <p14:creationId xmlns:p14="http://schemas.microsoft.com/office/powerpoint/2010/main" val="2277840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260ADCF0-A84D-4ABF-A655-0FC642A6FB84}" type="datetimeFigureOut">
              <a:rPr lang="en-US" smtClean="0"/>
              <a:t>4/25/2024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EFD65E1-086B-40E8-8338-00C2D5119C9A}" type="slidenum">
              <a:rPr lang="en-US" smtClean="0"/>
              <a:t>‹#›</a:t>
            </a:fld>
            <a:endParaRPr lang="en-US"/>
          </a:p>
        </p:txBody>
      </p:sp>
    </p:spTree>
    <p:extLst>
      <p:ext uri="{BB962C8B-B14F-4D97-AF65-F5344CB8AC3E}">
        <p14:creationId xmlns:p14="http://schemas.microsoft.com/office/powerpoint/2010/main" val="177544306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0ADCF0-A84D-4ABF-A655-0FC642A6FB84}" type="datetimeFigureOut">
              <a:rPr lang="en-US" smtClean="0"/>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D65E1-086B-40E8-8338-00C2D5119C9A}" type="slidenum">
              <a:rPr lang="en-US" smtClean="0"/>
              <a:t>‹#›</a:t>
            </a:fld>
            <a:endParaRPr lang="en-US"/>
          </a:p>
        </p:txBody>
      </p:sp>
    </p:spTree>
    <p:extLst>
      <p:ext uri="{BB962C8B-B14F-4D97-AF65-F5344CB8AC3E}">
        <p14:creationId xmlns:p14="http://schemas.microsoft.com/office/powerpoint/2010/main" val="1104672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0ADCF0-A84D-4ABF-A655-0FC642A6FB84}" type="datetimeFigureOut">
              <a:rPr lang="en-US" smtClean="0"/>
              <a:t>4/25/2024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FD65E1-086B-40E8-8338-00C2D5119C9A}" type="slidenum">
              <a:rPr lang="en-US" smtClean="0"/>
              <a:t>‹#›</a:t>
            </a:fld>
            <a:endParaRPr lang="en-US"/>
          </a:p>
        </p:txBody>
      </p:sp>
    </p:spTree>
    <p:extLst>
      <p:ext uri="{BB962C8B-B14F-4D97-AF65-F5344CB8AC3E}">
        <p14:creationId xmlns:p14="http://schemas.microsoft.com/office/powerpoint/2010/main" val="3875815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0ADCF0-A84D-4ABF-A655-0FC642A6FB84}" type="datetimeFigureOut">
              <a:rPr lang="en-US" smtClean="0"/>
              <a:t>4/25/2024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FD65E1-086B-40E8-8338-00C2D5119C9A}" type="slidenum">
              <a:rPr lang="en-US" smtClean="0"/>
              <a:t>‹#›</a:t>
            </a:fld>
            <a:endParaRPr lang="en-US"/>
          </a:p>
        </p:txBody>
      </p:sp>
    </p:spTree>
    <p:extLst>
      <p:ext uri="{BB962C8B-B14F-4D97-AF65-F5344CB8AC3E}">
        <p14:creationId xmlns:p14="http://schemas.microsoft.com/office/powerpoint/2010/main" val="4264114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0ADCF0-A84D-4ABF-A655-0FC642A6FB84}" type="datetimeFigureOut">
              <a:rPr lang="en-US" smtClean="0"/>
              <a:t>4/25/2024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FD65E1-086B-40E8-8338-00C2D5119C9A}" type="slidenum">
              <a:rPr lang="en-US" smtClean="0"/>
              <a:t>‹#›</a:t>
            </a:fld>
            <a:endParaRPr lang="en-US"/>
          </a:p>
        </p:txBody>
      </p:sp>
    </p:spTree>
    <p:extLst>
      <p:ext uri="{BB962C8B-B14F-4D97-AF65-F5344CB8AC3E}">
        <p14:creationId xmlns:p14="http://schemas.microsoft.com/office/powerpoint/2010/main" val="25315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0ADCF0-A84D-4ABF-A655-0FC642A6FB84}" type="datetimeFigureOut">
              <a:rPr lang="en-US" smtClean="0"/>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D65E1-086B-40E8-8338-00C2D5119C9A}" type="slidenum">
              <a:rPr lang="en-US" smtClean="0"/>
              <a:t>‹#›</a:t>
            </a:fld>
            <a:endParaRPr lang="en-US"/>
          </a:p>
        </p:txBody>
      </p:sp>
    </p:spTree>
    <p:extLst>
      <p:ext uri="{BB962C8B-B14F-4D97-AF65-F5344CB8AC3E}">
        <p14:creationId xmlns:p14="http://schemas.microsoft.com/office/powerpoint/2010/main" val="1707419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0ADCF0-A84D-4ABF-A655-0FC642A6FB84}" type="datetimeFigureOut">
              <a:rPr lang="en-US" smtClean="0"/>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D65E1-086B-40E8-8338-00C2D5119C9A}" type="slidenum">
              <a:rPr lang="en-US" smtClean="0"/>
              <a:t>‹#›</a:t>
            </a:fld>
            <a:endParaRPr lang="en-US"/>
          </a:p>
        </p:txBody>
      </p:sp>
    </p:spTree>
    <p:extLst>
      <p:ext uri="{BB962C8B-B14F-4D97-AF65-F5344CB8AC3E}">
        <p14:creationId xmlns:p14="http://schemas.microsoft.com/office/powerpoint/2010/main" val="3801696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260ADCF0-A84D-4ABF-A655-0FC642A6FB84}" type="datetimeFigureOut">
              <a:rPr lang="en-US" smtClean="0"/>
              <a:t>4/25/2024</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7EFD65E1-086B-40E8-8338-00C2D5119C9A}" type="slidenum">
              <a:rPr lang="en-US" smtClean="0"/>
              <a:t>‹#›</a:t>
            </a:fld>
            <a:endParaRPr lang="en-US"/>
          </a:p>
        </p:txBody>
      </p:sp>
    </p:spTree>
    <p:extLst>
      <p:ext uri="{BB962C8B-B14F-4D97-AF65-F5344CB8AC3E}">
        <p14:creationId xmlns:p14="http://schemas.microsoft.com/office/powerpoint/2010/main" val="316633194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homelinemn.org/category/trainings/"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C4D9C4F3-3A51-4F45-8A5D-AAD196BF7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30654CE9-DE51-42B7-9109-04A76E6100CB}"/>
              </a:ext>
            </a:extLst>
          </p:cNvPr>
          <p:cNvSpPr>
            <a:spLocks noGrp="1"/>
          </p:cNvSpPr>
          <p:nvPr>
            <p:ph type="title"/>
          </p:nvPr>
        </p:nvSpPr>
        <p:spPr>
          <a:xfrm>
            <a:off x="1202919" y="284176"/>
            <a:ext cx="9784080" cy="1508760"/>
          </a:xfrm>
        </p:spPr>
        <p:txBody>
          <a:bodyPr vert="horz" lIns="91440" tIns="45720" rIns="91440" bIns="45720" rtlCol="0" anchor="ctr">
            <a:normAutofit/>
          </a:bodyPr>
          <a:lstStyle/>
          <a:p>
            <a:r>
              <a:rPr lang="en-US" b="1" dirty="0" err="1"/>
              <a:t>Faim</a:t>
            </a:r>
            <a:r>
              <a:rPr lang="en-US" b="1" dirty="0"/>
              <a:t> Overview – New Asset Tracks</a:t>
            </a:r>
          </a:p>
        </p:txBody>
      </p:sp>
      <p:pic>
        <p:nvPicPr>
          <p:cNvPr id="23" name="Picture 22" descr="Boxes and roller conveyor">
            <a:extLst>
              <a:ext uri="{FF2B5EF4-FFF2-40B4-BE49-F238E27FC236}">
                <a16:creationId xmlns:a16="http://schemas.microsoft.com/office/drawing/2014/main" id="{B96FE00E-E9B2-D386-C807-55599940C298}"/>
              </a:ext>
            </a:extLst>
          </p:cNvPr>
          <p:cNvPicPr>
            <a:picLocks noChangeAspect="1"/>
          </p:cNvPicPr>
          <p:nvPr/>
        </p:nvPicPr>
        <p:blipFill rotWithShape="1">
          <a:blip r:embed="rId2"/>
          <a:srcRect l="13427" r="21903" b="3"/>
          <a:stretch/>
        </p:blipFill>
        <p:spPr>
          <a:xfrm>
            <a:off x="483" y="1822028"/>
            <a:ext cx="4342417" cy="5035972"/>
          </a:xfrm>
          <a:prstGeom prst="rect">
            <a:avLst/>
          </a:prstGeom>
        </p:spPr>
      </p:pic>
      <p:graphicFrame>
        <p:nvGraphicFramePr>
          <p:cNvPr id="36" name="TextBox 3">
            <a:extLst>
              <a:ext uri="{FF2B5EF4-FFF2-40B4-BE49-F238E27FC236}">
                <a16:creationId xmlns:a16="http://schemas.microsoft.com/office/drawing/2014/main" id="{CAE1379C-1853-6029-53C6-E4D1ED4FE1DC}"/>
              </a:ext>
            </a:extLst>
          </p:cNvPr>
          <p:cNvGraphicFramePr/>
          <p:nvPr>
            <p:extLst>
              <p:ext uri="{D42A27DB-BD31-4B8C-83A1-F6EECF244321}">
                <p14:modId xmlns:p14="http://schemas.microsoft.com/office/powerpoint/2010/main" val="1672559932"/>
              </p:ext>
            </p:extLst>
          </p:nvPr>
        </p:nvGraphicFramePr>
        <p:xfrm>
          <a:off x="4772025" y="2011679"/>
          <a:ext cx="7032048" cy="4453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8713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D0241-DE0E-F4C5-EACB-9CCD9EF1FB31}"/>
              </a:ext>
            </a:extLst>
          </p:cNvPr>
          <p:cNvSpPr>
            <a:spLocks noGrp="1"/>
          </p:cNvSpPr>
          <p:nvPr>
            <p:ph type="title"/>
          </p:nvPr>
        </p:nvSpPr>
        <p:spPr/>
        <p:txBody>
          <a:bodyPr/>
          <a:lstStyle/>
          <a:p>
            <a:r>
              <a:rPr lang="en-US" dirty="0"/>
              <a:t>FAIM Overview – New asset tracks</a:t>
            </a:r>
          </a:p>
        </p:txBody>
      </p:sp>
      <p:sp>
        <p:nvSpPr>
          <p:cNvPr id="8" name="TextBox 7">
            <a:extLst>
              <a:ext uri="{FF2B5EF4-FFF2-40B4-BE49-F238E27FC236}">
                <a16:creationId xmlns:a16="http://schemas.microsoft.com/office/drawing/2014/main" id="{5518802D-2943-FE03-FF7B-C7181AF8F839}"/>
              </a:ext>
            </a:extLst>
          </p:cNvPr>
          <p:cNvSpPr txBox="1"/>
          <p:nvPr/>
        </p:nvSpPr>
        <p:spPr>
          <a:xfrm>
            <a:off x="973123" y="2021574"/>
            <a:ext cx="10075177" cy="4134465"/>
          </a:xfrm>
          <a:prstGeom prst="rect">
            <a:avLst/>
          </a:prstGeom>
          <a:noFill/>
        </p:spPr>
        <p:txBody>
          <a:bodyPr wrap="square">
            <a:spAutoFit/>
          </a:bodyPr>
          <a:lstStyle/>
          <a:p>
            <a:pPr marL="617220" lvl="1" defTabSz="914400">
              <a:lnSpc>
                <a:spcPct val="90000"/>
              </a:lnSpc>
              <a:spcBef>
                <a:spcPts val="1200"/>
              </a:spcBef>
              <a:spcAft>
                <a:spcPts val="200"/>
              </a:spcAft>
              <a:buClr>
                <a:schemeClr val="tx1"/>
              </a:buClr>
              <a:defRPr/>
            </a:pPr>
            <a:r>
              <a:rPr lang="en-US" sz="2000" b="1" u="sng" dirty="0"/>
              <a:t>529 College Savings </a:t>
            </a:r>
          </a:p>
          <a:p>
            <a:pPr marL="617220" lvl="1" defTabSz="914400">
              <a:lnSpc>
                <a:spcPct val="90000"/>
              </a:lnSpc>
              <a:spcBef>
                <a:spcPts val="1200"/>
              </a:spcBef>
              <a:spcAft>
                <a:spcPts val="200"/>
              </a:spcAft>
              <a:buClr>
                <a:schemeClr val="tx1"/>
              </a:buClr>
              <a:defRPr/>
            </a:pPr>
            <a:r>
              <a:rPr kumimoji="0" lang="en-US" sz="2000" b="0" i="0" u="none" strike="noStrike" cap="none" spc="0" normalizeH="0" baseline="0" noProof="0" dirty="0">
                <a:ln>
                  <a:noFill/>
                </a:ln>
                <a:effectLst/>
                <a:uLnTx/>
                <a:uFillTx/>
              </a:rPr>
              <a:t>Participants in this asset track can save for the college education of a young child.</a:t>
            </a:r>
            <a:r>
              <a:rPr lang="en-US" sz="2000" dirty="0"/>
              <a:t> Participants will be required to set up a MN Saves 529 account which requires a $25 minimum opening deposit. </a:t>
            </a:r>
          </a:p>
          <a:p>
            <a:pPr marL="617220" lvl="1" defTabSz="914400">
              <a:lnSpc>
                <a:spcPct val="90000"/>
              </a:lnSpc>
              <a:spcBef>
                <a:spcPts val="1200"/>
              </a:spcBef>
              <a:spcAft>
                <a:spcPts val="200"/>
              </a:spcAft>
              <a:buClr>
                <a:schemeClr val="tx1"/>
              </a:buClr>
              <a:defRPr/>
            </a:pPr>
            <a:r>
              <a:rPr lang="en-US" sz="2000" b="1" i="1" dirty="0"/>
              <a:t>10 Hours Asset-specific education</a:t>
            </a:r>
          </a:p>
          <a:p>
            <a:pPr marL="617220" lvl="1" defTabSz="914400">
              <a:lnSpc>
                <a:spcPct val="90000"/>
              </a:lnSpc>
              <a:spcBef>
                <a:spcPts val="1200"/>
              </a:spcBef>
              <a:spcAft>
                <a:spcPts val="200"/>
              </a:spcAft>
              <a:buClr>
                <a:schemeClr val="tx1"/>
              </a:buClr>
              <a:defRPr/>
            </a:pPr>
            <a:r>
              <a:rPr lang="en-US" sz="2000" dirty="0"/>
              <a:t> Two hour Zoom course on college financial aid and application process, with a focus on important steps to take during the last couple years of high school to navigate the financial aid  and application processes. </a:t>
            </a:r>
          </a:p>
          <a:p>
            <a:pPr marL="617220" lvl="1" defTabSz="914400">
              <a:lnSpc>
                <a:spcPct val="90000"/>
              </a:lnSpc>
              <a:spcBef>
                <a:spcPts val="1200"/>
              </a:spcBef>
              <a:spcAft>
                <a:spcPts val="200"/>
              </a:spcAft>
              <a:buClr>
                <a:schemeClr val="tx1"/>
              </a:buClr>
              <a:defRPr/>
            </a:pPr>
            <a:r>
              <a:rPr lang="en-US" sz="2000" dirty="0"/>
              <a:t>The remaining 8 hours can be completed through youth-focused financial education such as FDIC Money Smart for Young People or JumpStart. If resources not available, participants may complete hours through volunteering in the child’s classroom or assisting with extracurricular activities – documentation required from teacher or coach.</a:t>
            </a:r>
          </a:p>
        </p:txBody>
      </p:sp>
    </p:spTree>
    <p:extLst>
      <p:ext uri="{BB962C8B-B14F-4D97-AF65-F5344CB8AC3E}">
        <p14:creationId xmlns:p14="http://schemas.microsoft.com/office/powerpoint/2010/main" val="100762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D0241-DE0E-F4C5-EACB-9CCD9EF1FB31}"/>
              </a:ext>
            </a:extLst>
          </p:cNvPr>
          <p:cNvSpPr>
            <a:spLocks noGrp="1"/>
          </p:cNvSpPr>
          <p:nvPr>
            <p:ph type="title"/>
          </p:nvPr>
        </p:nvSpPr>
        <p:spPr/>
        <p:txBody>
          <a:bodyPr/>
          <a:lstStyle/>
          <a:p>
            <a:r>
              <a:rPr lang="en-US" dirty="0"/>
              <a:t>FAIM Overview – New asset tracks</a:t>
            </a:r>
          </a:p>
        </p:txBody>
      </p:sp>
      <p:sp>
        <p:nvSpPr>
          <p:cNvPr id="8" name="TextBox 7">
            <a:extLst>
              <a:ext uri="{FF2B5EF4-FFF2-40B4-BE49-F238E27FC236}">
                <a16:creationId xmlns:a16="http://schemas.microsoft.com/office/drawing/2014/main" id="{5518802D-2943-FE03-FF7B-C7181AF8F839}"/>
              </a:ext>
            </a:extLst>
          </p:cNvPr>
          <p:cNvSpPr txBox="1"/>
          <p:nvPr/>
        </p:nvSpPr>
        <p:spPr>
          <a:xfrm>
            <a:off x="167779" y="2196107"/>
            <a:ext cx="11726779" cy="4105739"/>
          </a:xfrm>
          <a:prstGeom prst="rect">
            <a:avLst/>
          </a:prstGeom>
          <a:noFill/>
        </p:spPr>
        <p:txBody>
          <a:bodyPr wrap="square">
            <a:spAutoFit/>
          </a:bodyPr>
          <a:lstStyle/>
          <a:p>
            <a:pPr marL="617220" lvl="1" defTabSz="914400">
              <a:lnSpc>
                <a:spcPct val="90000"/>
              </a:lnSpc>
              <a:spcBef>
                <a:spcPts val="1200"/>
              </a:spcBef>
              <a:spcAft>
                <a:spcPts val="200"/>
              </a:spcAft>
              <a:buClr>
                <a:schemeClr val="tx1"/>
              </a:buClr>
              <a:defRPr/>
            </a:pPr>
            <a:r>
              <a:rPr lang="en-US" sz="2000" b="1" u="sng" dirty="0"/>
              <a:t>Emergency Savings </a:t>
            </a:r>
          </a:p>
          <a:p>
            <a:pPr marL="617220" lvl="1" defTabSz="914400">
              <a:lnSpc>
                <a:spcPct val="90000"/>
              </a:lnSpc>
              <a:spcBef>
                <a:spcPts val="1200"/>
              </a:spcBef>
              <a:spcAft>
                <a:spcPts val="200"/>
              </a:spcAft>
              <a:buClr>
                <a:schemeClr val="tx1"/>
              </a:buClr>
              <a:defRPr/>
            </a:pPr>
            <a:r>
              <a:rPr lang="en-US" sz="1800" dirty="0">
                <a:effectLst/>
                <a:ea typeface="Times New Roman" panose="02020603050405020304" pitchFamily="18" charset="0"/>
                <a:cs typeface="Calibri" panose="020F0502020204030204" pitchFamily="34" charset="0"/>
              </a:rPr>
              <a:t>Asset building is not sustainable without a savings cushion, both for unexpected expenses and for the maintenance and preservation of the asset. This track is meant to support participants to meet either of these challenges without having to cut critical basic expenses or be vulnerable to predatory financial products and services like payday loans to meet emergency expenses.</a:t>
            </a:r>
          </a:p>
          <a:p>
            <a:pPr marL="617220" lvl="1" defTabSz="914400">
              <a:lnSpc>
                <a:spcPct val="90000"/>
              </a:lnSpc>
              <a:spcBef>
                <a:spcPts val="1200"/>
              </a:spcBef>
              <a:spcAft>
                <a:spcPts val="200"/>
              </a:spcAft>
              <a:buClr>
                <a:schemeClr val="tx1"/>
              </a:buClr>
              <a:defRPr/>
            </a:pPr>
            <a:r>
              <a:rPr lang="en-US" sz="2000" dirty="0">
                <a:effectLst/>
                <a:ea typeface="Times New Roman" panose="02020603050405020304" pitchFamily="18" charset="0"/>
                <a:cs typeface="Calibri" panose="020F0502020204030204" pitchFamily="34" charset="0"/>
              </a:rPr>
              <a:t>Maximum </a:t>
            </a:r>
            <a:r>
              <a:rPr lang="en-US" sz="2000" dirty="0">
                <a:ea typeface="Times New Roman" panose="02020603050405020304" pitchFamily="18" charset="0"/>
                <a:cs typeface="Calibri" panose="020F0502020204030204" pitchFamily="34" charset="0"/>
              </a:rPr>
              <a:t>Savings </a:t>
            </a:r>
          </a:p>
          <a:p>
            <a:pPr marL="617220" lvl="1" defTabSz="914400">
              <a:lnSpc>
                <a:spcPct val="90000"/>
              </a:lnSpc>
              <a:spcBef>
                <a:spcPts val="1200"/>
              </a:spcBef>
              <a:spcAft>
                <a:spcPts val="200"/>
              </a:spcAft>
              <a:buClr>
                <a:schemeClr val="tx1"/>
              </a:buClr>
              <a:defRPr/>
            </a:pPr>
            <a:r>
              <a:rPr lang="en-US" sz="2000" dirty="0">
                <a:effectLst/>
                <a:ea typeface="Times New Roman" panose="02020603050405020304" pitchFamily="18" charset="0"/>
                <a:cs typeface="Calibri" panose="020F0502020204030204" pitchFamily="34" charset="0"/>
              </a:rPr>
              <a:t>$1,000 savings + $3,000 match to prepare for an </a:t>
            </a:r>
            <a:r>
              <a:rPr lang="en-US" sz="2000" b="1" dirty="0">
                <a:effectLst/>
                <a:ea typeface="Times New Roman" panose="02020603050405020304" pitchFamily="18" charset="0"/>
                <a:cs typeface="Calibri" panose="020F0502020204030204" pitchFamily="34" charset="0"/>
              </a:rPr>
              <a:t>Unplanned Emergency </a:t>
            </a:r>
            <a:r>
              <a:rPr lang="en-US" sz="2000" dirty="0">
                <a:effectLst/>
                <a:ea typeface="Times New Roman" panose="02020603050405020304" pitchFamily="18" charset="0"/>
                <a:cs typeface="Calibri" panose="020F0502020204030204" pitchFamily="34" charset="0"/>
              </a:rPr>
              <a:t>expense </a:t>
            </a:r>
          </a:p>
          <a:p>
            <a:pPr marL="617220" lvl="1" defTabSz="914400">
              <a:lnSpc>
                <a:spcPct val="90000"/>
              </a:lnSpc>
              <a:spcBef>
                <a:spcPts val="1200"/>
              </a:spcBef>
              <a:spcAft>
                <a:spcPts val="200"/>
              </a:spcAft>
              <a:buClr>
                <a:schemeClr val="tx1"/>
              </a:buClr>
              <a:defRPr/>
            </a:pPr>
            <a:r>
              <a:rPr lang="en-US" sz="2000" dirty="0">
                <a:ea typeface="Times New Roman" panose="02020603050405020304" pitchFamily="18" charset="0"/>
                <a:cs typeface="Calibri" panose="020F0502020204030204" pitchFamily="34" charset="0"/>
              </a:rPr>
              <a:t>OR </a:t>
            </a:r>
          </a:p>
          <a:p>
            <a:pPr marL="617220" lvl="1" defTabSz="914400">
              <a:lnSpc>
                <a:spcPct val="90000"/>
              </a:lnSpc>
              <a:spcBef>
                <a:spcPts val="1200"/>
              </a:spcBef>
              <a:spcAft>
                <a:spcPts val="200"/>
              </a:spcAft>
              <a:buClr>
                <a:schemeClr val="tx1"/>
              </a:buClr>
              <a:defRPr/>
            </a:pPr>
            <a:r>
              <a:rPr lang="en-US" sz="2000" dirty="0">
                <a:effectLst/>
                <a:ea typeface="Times New Roman" panose="02020603050405020304" pitchFamily="18" charset="0"/>
                <a:cs typeface="Calibri" panose="020F0502020204030204" pitchFamily="34" charset="0"/>
              </a:rPr>
              <a:t>up to $4,000</a:t>
            </a:r>
            <a:r>
              <a:rPr lang="en-US" sz="2000" dirty="0">
                <a:ea typeface="Times New Roman" panose="02020603050405020304" pitchFamily="18" charset="0"/>
                <a:cs typeface="Calibri" panose="020F0502020204030204" pitchFamily="34" charset="0"/>
              </a:rPr>
              <a:t> savings + $12,000 match to prepare for a </a:t>
            </a:r>
            <a:r>
              <a:rPr lang="en-US" sz="2000" b="1" dirty="0">
                <a:ea typeface="Times New Roman" panose="02020603050405020304" pitchFamily="18" charset="0"/>
                <a:cs typeface="Calibri" panose="020F0502020204030204" pitchFamily="34" charset="0"/>
              </a:rPr>
              <a:t>Planned Emergency </a:t>
            </a:r>
            <a:r>
              <a:rPr lang="en-US" sz="2000" dirty="0">
                <a:ea typeface="Times New Roman" panose="02020603050405020304" pitchFamily="18" charset="0"/>
                <a:cs typeface="Calibri" panose="020F0502020204030204" pitchFamily="34" charset="0"/>
              </a:rPr>
              <a:t>expense (vendor-paid)  related to necessary preservation or critical maintenance of an existing asset, such as home or vehicle. </a:t>
            </a:r>
            <a:endParaRPr lang="en-US" sz="2000" dirty="0">
              <a:effectLst/>
              <a:ea typeface="Times New Roman" panose="02020603050405020304" pitchFamily="18" charset="0"/>
              <a:cs typeface="Calibri" panose="020F0502020204030204" pitchFamily="34" charset="0"/>
            </a:endParaRPr>
          </a:p>
          <a:p>
            <a:pPr marL="617220" lvl="1" defTabSz="914400">
              <a:lnSpc>
                <a:spcPct val="90000"/>
              </a:lnSpc>
              <a:spcBef>
                <a:spcPts val="1200"/>
              </a:spcBef>
              <a:spcAft>
                <a:spcPts val="200"/>
              </a:spcAft>
              <a:buClr>
                <a:schemeClr val="tx1"/>
              </a:buClr>
              <a:defRPr/>
            </a:pPr>
            <a:endParaRPr lang="en-US" sz="2000" dirty="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8616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D0241-DE0E-F4C5-EACB-9CCD9EF1FB31}"/>
              </a:ext>
            </a:extLst>
          </p:cNvPr>
          <p:cNvSpPr>
            <a:spLocks noGrp="1"/>
          </p:cNvSpPr>
          <p:nvPr>
            <p:ph type="title"/>
          </p:nvPr>
        </p:nvSpPr>
        <p:spPr/>
        <p:txBody>
          <a:bodyPr/>
          <a:lstStyle/>
          <a:p>
            <a:r>
              <a:rPr lang="en-US" dirty="0"/>
              <a:t>FAIM Overview – New asset tracks</a:t>
            </a:r>
          </a:p>
        </p:txBody>
      </p:sp>
      <p:sp>
        <p:nvSpPr>
          <p:cNvPr id="8" name="TextBox 7">
            <a:extLst>
              <a:ext uri="{FF2B5EF4-FFF2-40B4-BE49-F238E27FC236}">
                <a16:creationId xmlns:a16="http://schemas.microsoft.com/office/drawing/2014/main" id="{5518802D-2943-FE03-FF7B-C7181AF8F839}"/>
              </a:ext>
            </a:extLst>
          </p:cNvPr>
          <p:cNvSpPr txBox="1"/>
          <p:nvPr/>
        </p:nvSpPr>
        <p:spPr>
          <a:xfrm>
            <a:off x="609600" y="2332391"/>
            <a:ext cx="11726779" cy="3400931"/>
          </a:xfrm>
          <a:prstGeom prst="rect">
            <a:avLst/>
          </a:prstGeom>
          <a:noFill/>
        </p:spPr>
        <p:txBody>
          <a:bodyPr wrap="square">
            <a:spAutoFit/>
          </a:bodyPr>
          <a:lstStyle/>
          <a:p>
            <a:pPr marL="617220" lvl="1" defTabSz="914400">
              <a:lnSpc>
                <a:spcPct val="90000"/>
              </a:lnSpc>
              <a:spcBef>
                <a:spcPts val="1200"/>
              </a:spcBef>
              <a:spcAft>
                <a:spcPts val="200"/>
              </a:spcAft>
              <a:buClr>
                <a:schemeClr val="tx1"/>
              </a:buClr>
              <a:defRPr/>
            </a:pPr>
            <a:r>
              <a:rPr lang="en-US" sz="2000" b="1" u="sng" dirty="0"/>
              <a:t>Emergency Savings - continued </a:t>
            </a:r>
          </a:p>
          <a:p>
            <a:pPr marL="617220" lvl="1" defTabSz="914400">
              <a:lnSpc>
                <a:spcPct val="90000"/>
              </a:lnSpc>
              <a:spcBef>
                <a:spcPts val="1200"/>
              </a:spcBef>
              <a:spcAft>
                <a:spcPts val="200"/>
              </a:spcAft>
              <a:buClr>
                <a:schemeClr val="tx1"/>
              </a:buClr>
              <a:defRPr/>
            </a:pPr>
            <a:endParaRPr lang="en-US" sz="2000" dirty="0">
              <a:effectLst/>
              <a:ea typeface="Times New Roman" panose="02020603050405020304" pitchFamily="18" charset="0"/>
              <a:cs typeface="Calibri" panose="020F0502020204030204" pitchFamily="34" charset="0"/>
            </a:endParaRPr>
          </a:p>
          <a:p>
            <a:pPr marL="617220" lvl="1" defTabSz="914400">
              <a:lnSpc>
                <a:spcPct val="90000"/>
              </a:lnSpc>
              <a:spcBef>
                <a:spcPts val="1200"/>
              </a:spcBef>
              <a:spcAft>
                <a:spcPts val="200"/>
              </a:spcAft>
              <a:buClr>
                <a:schemeClr val="tx1"/>
              </a:buClr>
              <a:defRPr/>
            </a:pPr>
            <a:r>
              <a:rPr lang="en-US" sz="2000" b="1" i="1" dirty="0"/>
              <a:t>10 Hours Asset-specific education</a:t>
            </a:r>
          </a:p>
          <a:p>
            <a:pPr marL="342900" marR="0" lvl="0" indent="-342900">
              <a:spcBef>
                <a:spcPts val="0"/>
              </a:spcBef>
              <a:spcAft>
                <a:spcPts val="0"/>
              </a:spcAft>
              <a:buFont typeface="+mj-lt"/>
              <a:buAutoNum type="arabicPeriod"/>
            </a:pPr>
            <a:r>
              <a:rPr lang="en-US" sz="1800" dirty="0">
                <a:effectLst/>
                <a:ea typeface="Times New Roman" panose="02020603050405020304" pitchFamily="18" charset="0"/>
                <a:cs typeface="Calibri" panose="020F0502020204030204" pitchFamily="34" charset="0"/>
              </a:rPr>
              <a:t>Post-purchase home maintenance education such as offered by </a:t>
            </a:r>
            <a:r>
              <a:rPr lang="en-US" sz="1800" dirty="0" err="1">
                <a:effectLst/>
                <a:ea typeface="Times New Roman" panose="02020603050405020304" pitchFamily="18" charset="0"/>
                <a:cs typeface="Calibri" panose="020F0502020204030204" pitchFamily="34" charset="0"/>
              </a:rPr>
              <a:t>Neighborworks</a:t>
            </a:r>
            <a:r>
              <a:rPr lang="en-US" sz="1800" dirty="0">
                <a:effectLst/>
                <a:ea typeface="Times New Roman" panose="02020603050405020304" pitchFamily="18" charset="0"/>
                <a:cs typeface="Calibri" panose="020F0502020204030204" pitchFamily="34" charset="0"/>
              </a:rPr>
              <a:t> or similar agency.</a:t>
            </a:r>
            <a:endParaRPr lang="en-US" sz="1800" dirty="0">
              <a:effectLst/>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ea typeface="Times New Roman" panose="02020603050405020304" pitchFamily="18" charset="0"/>
                <a:cs typeface="Calibri" panose="020F0502020204030204" pitchFamily="34" charset="0"/>
              </a:rPr>
              <a:t>A tenant rights &amp; responsibilities course as offered by </a:t>
            </a:r>
            <a:r>
              <a:rPr lang="en-US" sz="1800" u="sng" dirty="0" err="1">
                <a:effectLst/>
                <a:ea typeface="Times New Roman" panose="02020603050405020304" pitchFamily="18" charset="0"/>
                <a:cs typeface="Calibri" panose="020F0502020204030204" pitchFamily="34" charset="0"/>
                <a:hlinkClick r:id="rId2" tooltip="https://homelinemn.org/category/trainings/">
                  <a:extLst>
                    <a:ext uri="{A12FA001-AC4F-418D-AE19-62706E023703}">
                      <ahyp:hlinkClr xmlns:ahyp="http://schemas.microsoft.com/office/drawing/2018/hyperlinkcolor" val="tx"/>
                    </a:ext>
                  </a:extLst>
                </a:hlinkClick>
              </a:rPr>
              <a:t>Homeline</a:t>
            </a:r>
            <a:r>
              <a:rPr lang="en-US" sz="1800" dirty="0">
                <a:effectLst/>
                <a:ea typeface="Times New Roman" panose="02020603050405020304" pitchFamily="18" charset="0"/>
                <a:cs typeface="Calibri" panose="020F0502020204030204" pitchFamily="34" charset="0"/>
              </a:rPr>
              <a:t> or a similar agency. </a:t>
            </a:r>
            <a:endParaRPr lang="en-US" sz="1800" dirty="0">
              <a:effectLst/>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ea typeface="Times New Roman" panose="02020603050405020304" pitchFamily="18" charset="0"/>
                <a:cs typeface="Calibri" panose="020F0502020204030204" pitchFamily="34" charset="0"/>
              </a:rPr>
              <a:t>A vehicle maintenance class offered online or through a local agency.</a:t>
            </a:r>
            <a:endParaRPr lang="en-US" sz="1800" dirty="0">
              <a:effectLst/>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ea typeface="Times New Roman" panose="02020603050405020304" pitchFamily="18" charset="0"/>
                <a:cs typeface="Calibri" panose="020F0502020204030204" pitchFamily="34" charset="0"/>
              </a:rPr>
              <a:t>Additional financial education course with focus on credit-building products and tools and avoiding predatory financial products and services.</a:t>
            </a:r>
          </a:p>
          <a:p>
            <a:pPr marL="342900" marR="0" lvl="0" indent="-342900">
              <a:spcBef>
                <a:spcPts val="0"/>
              </a:spcBef>
              <a:spcAft>
                <a:spcPts val="0"/>
              </a:spcAft>
              <a:buFont typeface="+mj-lt"/>
              <a:buAutoNum type="arabicPeriod"/>
            </a:pPr>
            <a:r>
              <a:rPr lang="en-US" dirty="0">
                <a:ea typeface="Calibri" panose="020F0502020204030204" pitchFamily="34" charset="0"/>
                <a:cs typeface="Calibri" panose="020F0502020204030204" pitchFamily="34" charset="0"/>
              </a:rPr>
              <a:t>Or a comparable alternative approved by the FAIM Admin team. </a:t>
            </a:r>
            <a:endParaRPr lang="en-US" sz="1800" dirty="0">
              <a:effectLst/>
              <a:ea typeface="Calibri" panose="020F0502020204030204" pitchFamily="34" charset="0"/>
            </a:endParaRPr>
          </a:p>
          <a:p>
            <a:pPr marL="617220" lvl="1" defTabSz="914400">
              <a:lnSpc>
                <a:spcPct val="90000"/>
              </a:lnSpc>
              <a:spcBef>
                <a:spcPts val="1200"/>
              </a:spcBef>
              <a:spcAft>
                <a:spcPts val="200"/>
              </a:spcAft>
              <a:buClr>
                <a:schemeClr val="tx1"/>
              </a:buClr>
              <a:defRPr/>
            </a:pPr>
            <a:endParaRPr lang="en-US" sz="2000" dirty="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1755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E3797-2DA4-42CD-A823-1792613C997A}"/>
              </a:ext>
            </a:extLst>
          </p:cNvPr>
          <p:cNvSpPr>
            <a:spLocks noGrp="1"/>
          </p:cNvSpPr>
          <p:nvPr>
            <p:ph type="title"/>
          </p:nvPr>
        </p:nvSpPr>
        <p:spPr/>
        <p:txBody>
          <a:bodyPr/>
          <a:lstStyle/>
          <a:p>
            <a:r>
              <a:rPr lang="en-US" b="1"/>
              <a:t>FAIM payout - obtaining the asset</a:t>
            </a:r>
            <a:endParaRPr lang="en-US" b="1" dirty="0"/>
          </a:p>
        </p:txBody>
      </p:sp>
      <p:graphicFrame>
        <p:nvGraphicFramePr>
          <p:cNvPr id="7" name="Content Placeholder 2">
            <a:extLst>
              <a:ext uri="{FF2B5EF4-FFF2-40B4-BE49-F238E27FC236}">
                <a16:creationId xmlns:a16="http://schemas.microsoft.com/office/drawing/2014/main" id="{088768C4-67C7-E288-0F90-61660317AD72}"/>
              </a:ext>
            </a:extLst>
          </p:cNvPr>
          <p:cNvGraphicFramePr>
            <a:graphicFrameLocks noGrp="1"/>
          </p:cNvGraphicFramePr>
          <p:nvPr>
            <p:ph idx="1"/>
            <p:extLst>
              <p:ext uri="{D42A27DB-BD31-4B8C-83A1-F6EECF244321}">
                <p14:modId xmlns:p14="http://schemas.microsoft.com/office/powerpoint/2010/main" val="1640106397"/>
              </p:ext>
            </p:extLst>
          </p:nvPr>
        </p:nvGraphicFramePr>
        <p:xfrm>
          <a:off x="1202919" y="2011679"/>
          <a:ext cx="9784080" cy="4414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4688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30A88-786C-446E-B9D6-6ED5A83222D4}"/>
              </a:ext>
            </a:extLst>
          </p:cNvPr>
          <p:cNvSpPr>
            <a:spLocks noGrp="1"/>
          </p:cNvSpPr>
          <p:nvPr>
            <p:ph type="title"/>
          </p:nvPr>
        </p:nvSpPr>
        <p:spPr>
          <a:xfrm>
            <a:off x="1202919" y="284176"/>
            <a:ext cx="9784080" cy="1508760"/>
          </a:xfrm>
        </p:spPr>
        <p:txBody>
          <a:bodyPr>
            <a:normAutofit/>
          </a:bodyPr>
          <a:lstStyle/>
          <a:p>
            <a:r>
              <a:rPr lang="en-US" b="1" dirty="0"/>
              <a:t>529 college savings Payout </a:t>
            </a:r>
          </a:p>
        </p:txBody>
      </p:sp>
      <p:pic>
        <p:nvPicPr>
          <p:cNvPr id="5" name="Picture 4" descr="Toy plastic numbers">
            <a:extLst>
              <a:ext uri="{FF2B5EF4-FFF2-40B4-BE49-F238E27FC236}">
                <a16:creationId xmlns:a16="http://schemas.microsoft.com/office/drawing/2014/main" id="{1AD88CB5-0591-5069-49CD-1D7F1CBF91BF}"/>
              </a:ext>
            </a:extLst>
          </p:cNvPr>
          <p:cNvPicPr>
            <a:picLocks noChangeAspect="1"/>
          </p:cNvPicPr>
          <p:nvPr/>
        </p:nvPicPr>
        <p:blipFill rotWithShape="1">
          <a:blip r:embed="rId2"/>
          <a:srcRect l="18142" r="24300" b="-2"/>
          <a:stretch/>
        </p:blipFill>
        <p:spPr>
          <a:xfrm>
            <a:off x="483" y="1822028"/>
            <a:ext cx="4342417" cy="5035972"/>
          </a:xfrm>
          <a:prstGeom prst="rect">
            <a:avLst/>
          </a:prstGeom>
        </p:spPr>
      </p:pic>
      <p:sp>
        <p:nvSpPr>
          <p:cNvPr id="3" name="Content Placeholder 2">
            <a:extLst>
              <a:ext uri="{FF2B5EF4-FFF2-40B4-BE49-F238E27FC236}">
                <a16:creationId xmlns:a16="http://schemas.microsoft.com/office/drawing/2014/main" id="{B567C0B5-5E6C-4D76-9D67-339D5CDD7ACD}"/>
              </a:ext>
            </a:extLst>
          </p:cNvPr>
          <p:cNvSpPr>
            <a:spLocks noGrp="1"/>
          </p:cNvSpPr>
          <p:nvPr>
            <p:ph idx="1"/>
          </p:nvPr>
        </p:nvSpPr>
        <p:spPr>
          <a:xfrm>
            <a:off x="4772025" y="2011679"/>
            <a:ext cx="6524625" cy="4045171"/>
          </a:xfrm>
        </p:spPr>
        <p:txBody>
          <a:bodyPr>
            <a:normAutofit lnSpcReduction="10000"/>
          </a:bodyPr>
          <a:lstStyle/>
          <a:p>
            <a:pPr marL="228600" marR="0" lvl="1" indent="0" defTabSz="914400" rtl="0" eaLnBrk="0" fontAlgn="auto" latinLnBrk="0" hangingPunct="0">
              <a:spcBef>
                <a:spcPts val="200"/>
              </a:spcBef>
              <a:spcAft>
                <a:spcPts val="400"/>
              </a:spcAft>
              <a:buClr>
                <a:prstClr val="white"/>
              </a:buClr>
              <a:buSzTx/>
              <a:buNone/>
              <a:tabLst/>
              <a:defRPr/>
            </a:pPr>
            <a:endParaRPr lang="en-US" dirty="0"/>
          </a:p>
          <a:p>
            <a:pPr marL="228600" marR="0" lvl="1" indent="0" defTabSz="914400" rtl="0" eaLnBrk="0" fontAlgn="auto" latinLnBrk="0" hangingPunct="0">
              <a:spcBef>
                <a:spcPts val="200"/>
              </a:spcBef>
              <a:spcAft>
                <a:spcPts val="400"/>
              </a:spcAft>
              <a:buClr>
                <a:prstClr val="white"/>
              </a:buClr>
              <a:buSzTx/>
              <a:buNone/>
              <a:tabLst/>
              <a:defRPr/>
            </a:pPr>
            <a:endParaRPr lang="en-US" dirty="0"/>
          </a:p>
          <a:p>
            <a:pPr marL="228600" marR="0" lvl="1" indent="0" defTabSz="914400" rtl="0" eaLnBrk="0" fontAlgn="auto" latinLnBrk="0" hangingPunct="0">
              <a:spcBef>
                <a:spcPts val="200"/>
              </a:spcBef>
              <a:spcAft>
                <a:spcPts val="400"/>
              </a:spcAft>
              <a:buClr>
                <a:prstClr val="white"/>
              </a:buClr>
              <a:buSzTx/>
              <a:buNone/>
              <a:tabLst/>
              <a:defRPr/>
            </a:pPr>
            <a:r>
              <a:rPr lang="en-US" dirty="0"/>
              <a:t>FAIM participant must set up MN Saves account for their minor child (tax dependent) and make the $25 minimum initial deposit.</a:t>
            </a:r>
          </a:p>
          <a:p>
            <a:pPr marL="228600" marR="0" lvl="1" indent="0" defTabSz="914400" rtl="0" eaLnBrk="0" fontAlgn="auto" latinLnBrk="0" hangingPunct="0">
              <a:spcBef>
                <a:spcPts val="200"/>
              </a:spcBef>
              <a:spcAft>
                <a:spcPts val="400"/>
              </a:spcAft>
              <a:buClr>
                <a:prstClr val="white"/>
              </a:buClr>
              <a:buSzTx/>
              <a:buNone/>
              <a:tabLst/>
              <a:defRPr/>
            </a:pPr>
            <a:endParaRPr lang="en-US" dirty="0"/>
          </a:p>
          <a:p>
            <a:pPr marL="228600" marR="0" lvl="1" indent="0" defTabSz="914400" rtl="0" eaLnBrk="0" fontAlgn="auto" latinLnBrk="0" hangingPunct="0">
              <a:spcBef>
                <a:spcPts val="200"/>
              </a:spcBef>
              <a:spcAft>
                <a:spcPts val="400"/>
              </a:spcAft>
              <a:buClr>
                <a:prstClr val="white"/>
              </a:buClr>
              <a:buSzTx/>
              <a:buNone/>
              <a:tabLst/>
              <a:defRPr/>
            </a:pPr>
            <a:r>
              <a:rPr lang="en-US" dirty="0"/>
              <a:t>When the participant becomes eligible for the matched payout, they must print a deposit coupon from their </a:t>
            </a:r>
            <a:r>
              <a:rPr lang="en-US" dirty="0" err="1"/>
              <a:t>MNSaves</a:t>
            </a:r>
            <a:r>
              <a:rPr lang="en-US" dirty="0"/>
              <a:t> online account and provide it to their FAIM coach.  FAIM funds will be sent to </a:t>
            </a:r>
            <a:r>
              <a:rPr lang="en-US" dirty="0" err="1"/>
              <a:t>MNSaves</a:t>
            </a:r>
            <a:r>
              <a:rPr lang="en-US" dirty="0"/>
              <a:t> to be deposited into the account.  The participant will provide a statement from their </a:t>
            </a:r>
            <a:r>
              <a:rPr lang="en-US" dirty="0" err="1"/>
              <a:t>MNSaves</a:t>
            </a:r>
            <a:r>
              <a:rPr lang="en-US" dirty="0"/>
              <a:t> account to document the deposit of FAIM funds.</a:t>
            </a:r>
          </a:p>
          <a:p>
            <a:pPr marL="228600" marR="0" lvl="1" indent="0" defTabSz="914400" rtl="0" eaLnBrk="0" fontAlgn="auto" latinLnBrk="0" hangingPunct="0">
              <a:spcBef>
                <a:spcPts val="200"/>
              </a:spcBef>
              <a:spcAft>
                <a:spcPts val="400"/>
              </a:spcAft>
              <a:buClr>
                <a:prstClr val="white"/>
              </a:buClr>
              <a:buSzTx/>
              <a:buNone/>
              <a:tabLst/>
              <a:defRPr/>
            </a:pPr>
            <a:r>
              <a:rPr lang="en-US" dirty="0"/>
              <a:t> </a:t>
            </a:r>
          </a:p>
        </p:txBody>
      </p:sp>
    </p:spTree>
    <p:extLst>
      <p:ext uri="{BB962C8B-B14F-4D97-AF65-F5344CB8AC3E}">
        <p14:creationId xmlns:p14="http://schemas.microsoft.com/office/powerpoint/2010/main" val="4276946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30A88-786C-446E-B9D6-6ED5A83222D4}"/>
              </a:ext>
            </a:extLst>
          </p:cNvPr>
          <p:cNvSpPr>
            <a:spLocks noGrp="1"/>
          </p:cNvSpPr>
          <p:nvPr>
            <p:ph type="title"/>
          </p:nvPr>
        </p:nvSpPr>
        <p:spPr>
          <a:xfrm>
            <a:off x="187637" y="212600"/>
            <a:ext cx="11514791" cy="1508760"/>
          </a:xfrm>
        </p:spPr>
        <p:txBody>
          <a:bodyPr>
            <a:normAutofit/>
          </a:bodyPr>
          <a:lstStyle/>
          <a:p>
            <a:r>
              <a:rPr lang="en-US" b="1" dirty="0"/>
              <a:t>Emergency Savings Payout - unplanned </a:t>
            </a:r>
          </a:p>
        </p:txBody>
      </p:sp>
      <p:pic>
        <p:nvPicPr>
          <p:cNvPr id="5" name="Picture 4" descr="List with solid fill">
            <a:extLst>
              <a:ext uri="{FF2B5EF4-FFF2-40B4-BE49-F238E27FC236}">
                <a16:creationId xmlns:a16="http://schemas.microsoft.com/office/drawing/2014/main" id="{1AD88CB5-0591-5069-49CD-1D7F1CBF91B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6886" r="6886"/>
          <a:stretch/>
        </p:blipFill>
        <p:spPr>
          <a:xfrm>
            <a:off x="483" y="1822028"/>
            <a:ext cx="4342417" cy="5035972"/>
          </a:xfrm>
          <a:prstGeom prst="rect">
            <a:avLst/>
          </a:prstGeom>
        </p:spPr>
      </p:pic>
      <p:sp>
        <p:nvSpPr>
          <p:cNvPr id="3" name="Content Placeholder 2">
            <a:extLst>
              <a:ext uri="{FF2B5EF4-FFF2-40B4-BE49-F238E27FC236}">
                <a16:creationId xmlns:a16="http://schemas.microsoft.com/office/drawing/2014/main" id="{B567C0B5-5E6C-4D76-9D67-339D5CDD7ACD}"/>
              </a:ext>
            </a:extLst>
          </p:cNvPr>
          <p:cNvSpPr>
            <a:spLocks noGrp="1"/>
          </p:cNvSpPr>
          <p:nvPr>
            <p:ph idx="1"/>
          </p:nvPr>
        </p:nvSpPr>
        <p:spPr>
          <a:xfrm>
            <a:off x="4763636" y="1895913"/>
            <a:ext cx="6524625" cy="4823670"/>
          </a:xfrm>
        </p:spPr>
        <p:txBody>
          <a:bodyPr>
            <a:normAutofit lnSpcReduction="10000"/>
          </a:bodyPr>
          <a:lstStyle/>
          <a:p>
            <a:pPr marL="228600" lvl="1" indent="0" eaLnBrk="0" hangingPunct="0">
              <a:buClr>
                <a:prstClr val="white"/>
              </a:buClr>
              <a:buNone/>
              <a:defRPr/>
            </a:pPr>
            <a:r>
              <a:rPr lang="en-US" sz="1800" kern="0" dirty="0">
                <a:effectLst/>
                <a:ea typeface="Times New Roman" panose="02020603050405020304" pitchFamily="18" charset="0"/>
              </a:rPr>
              <a:t>Participant must complete the required training hours and asset requirements before any FAIM payout may be requested.</a:t>
            </a:r>
          </a:p>
          <a:p>
            <a:pPr marL="228600" lvl="1" indent="0" eaLnBrk="0" hangingPunct="0">
              <a:buClr>
                <a:prstClr val="white"/>
              </a:buClr>
              <a:buNone/>
              <a:defRPr/>
            </a:pPr>
            <a:endParaRPr lang="en-US" sz="1800" kern="0" dirty="0">
              <a:effectLst/>
              <a:ea typeface="Times New Roman" panose="02020603050405020304" pitchFamily="18" charset="0"/>
            </a:endParaRPr>
          </a:p>
          <a:p>
            <a:pPr marL="228600" marR="0" lvl="1" indent="0" defTabSz="914400" rtl="0" eaLnBrk="0" fontAlgn="auto" latinLnBrk="0" hangingPunct="0">
              <a:spcBef>
                <a:spcPts val="200"/>
              </a:spcBef>
              <a:spcAft>
                <a:spcPts val="400"/>
              </a:spcAft>
              <a:buClr>
                <a:prstClr val="white"/>
              </a:buClr>
              <a:buSzTx/>
              <a:buNone/>
              <a:tabLst/>
              <a:defRPr/>
            </a:pPr>
            <a:r>
              <a:rPr lang="en-US" sz="1800" kern="0" dirty="0">
                <a:ea typeface="Times New Roman" panose="02020603050405020304" pitchFamily="18" charset="0"/>
              </a:rPr>
              <a:t>If they e</a:t>
            </a:r>
            <a:r>
              <a:rPr lang="en-US" sz="1800" kern="0" dirty="0">
                <a:effectLst/>
                <a:ea typeface="Times New Roman" panose="02020603050405020304" pitchFamily="18" charset="0"/>
              </a:rPr>
              <a:t>ncounter an emergency-related expense (up to $4,000) during FAIM enrollment (6 - 30 months), they may request payout to third-party vendor (W9 required).  If there is an issue obtaining a vendor’s W9, the alternative would be FAIM cutting a check directly to the participant.  They will be required to provide a receipt from the vendor to document </a:t>
            </a:r>
            <a:r>
              <a:rPr lang="en-US" sz="1800" kern="0" dirty="0">
                <a:ea typeface="Times New Roman" panose="02020603050405020304" pitchFamily="18" charset="0"/>
              </a:rPr>
              <a:t>FAIM </a:t>
            </a:r>
            <a:r>
              <a:rPr lang="en-US" sz="1800" kern="0" dirty="0">
                <a:effectLst/>
                <a:ea typeface="Times New Roman" panose="02020603050405020304" pitchFamily="18" charset="0"/>
              </a:rPr>
              <a:t>funds were applied to the bill.</a:t>
            </a:r>
          </a:p>
          <a:p>
            <a:pPr marL="228600" marR="0" lvl="1" indent="0" defTabSz="914400" rtl="0" eaLnBrk="0" fontAlgn="auto" latinLnBrk="0" hangingPunct="0">
              <a:spcBef>
                <a:spcPts val="200"/>
              </a:spcBef>
              <a:spcAft>
                <a:spcPts val="400"/>
              </a:spcAft>
              <a:buClr>
                <a:prstClr val="white"/>
              </a:buClr>
              <a:buSzTx/>
              <a:buNone/>
              <a:tabLst/>
              <a:defRPr/>
            </a:pPr>
            <a:endParaRPr lang="en-US" sz="1800" kern="0" dirty="0"/>
          </a:p>
          <a:p>
            <a:pPr marL="228600" marR="0" lvl="1" indent="0" defTabSz="914400" rtl="0" eaLnBrk="0" fontAlgn="auto" latinLnBrk="0" hangingPunct="0">
              <a:spcBef>
                <a:spcPts val="200"/>
              </a:spcBef>
              <a:spcAft>
                <a:spcPts val="400"/>
              </a:spcAft>
              <a:buClr>
                <a:prstClr val="white"/>
              </a:buClr>
              <a:buSzTx/>
              <a:buNone/>
              <a:tabLst/>
              <a:defRPr/>
            </a:pPr>
            <a:r>
              <a:rPr lang="en-US" sz="1800" kern="0" dirty="0">
                <a:effectLst/>
                <a:ea typeface="Times New Roman" panose="02020603050405020304" pitchFamily="18" charset="0"/>
              </a:rPr>
              <a:t>They may not encounter an emergency during the 30-month FAIM enrollment; in this case, FAIM may cut a check directly to the participant (maximum $4,000 savings/match) to place in a separate personal savings account to be used for emergencies.  Client must provide a statement to document  FAIM funds were deposited to their personal account.  Coaches </a:t>
            </a:r>
            <a:r>
              <a:rPr lang="en-US" sz="1800" kern="0" dirty="0">
                <a:ea typeface="Times New Roman" panose="02020603050405020304" pitchFamily="18" charset="0"/>
              </a:rPr>
              <a:t>must </a:t>
            </a:r>
            <a:r>
              <a:rPr lang="en-US" sz="1800" kern="0" dirty="0">
                <a:effectLst/>
                <a:ea typeface="Times New Roman" panose="02020603050405020304" pitchFamily="18" charset="0"/>
              </a:rPr>
              <a:t>work closely with participants to ensure that there is no unanticipated impact on public benefits if funds are not vendor paid.</a:t>
            </a:r>
            <a:endParaRPr lang="en-US" dirty="0"/>
          </a:p>
        </p:txBody>
      </p:sp>
    </p:spTree>
    <p:extLst>
      <p:ext uri="{BB962C8B-B14F-4D97-AF65-F5344CB8AC3E}">
        <p14:creationId xmlns:p14="http://schemas.microsoft.com/office/powerpoint/2010/main" val="985224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30A88-786C-446E-B9D6-6ED5A83222D4}"/>
              </a:ext>
            </a:extLst>
          </p:cNvPr>
          <p:cNvSpPr>
            <a:spLocks noGrp="1"/>
          </p:cNvSpPr>
          <p:nvPr>
            <p:ph type="title"/>
          </p:nvPr>
        </p:nvSpPr>
        <p:spPr>
          <a:xfrm>
            <a:off x="120739" y="237767"/>
            <a:ext cx="11305066" cy="1508760"/>
          </a:xfrm>
        </p:spPr>
        <p:txBody>
          <a:bodyPr>
            <a:normAutofit/>
          </a:bodyPr>
          <a:lstStyle/>
          <a:p>
            <a:r>
              <a:rPr lang="en-US" b="1" dirty="0"/>
              <a:t>Emergency Savings Payout – Planned </a:t>
            </a:r>
          </a:p>
        </p:txBody>
      </p:sp>
      <p:pic>
        <p:nvPicPr>
          <p:cNvPr id="5" name="Picture 4" descr="List with solid fill">
            <a:extLst>
              <a:ext uri="{FF2B5EF4-FFF2-40B4-BE49-F238E27FC236}">
                <a16:creationId xmlns:a16="http://schemas.microsoft.com/office/drawing/2014/main" id="{1AD88CB5-0591-5069-49CD-1D7F1CBF91B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6886" r="6886"/>
          <a:stretch/>
        </p:blipFill>
        <p:spPr>
          <a:xfrm>
            <a:off x="483" y="1822028"/>
            <a:ext cx="4342417" cy="5035972"/>
          </a:xfrm>
          <a:prstGeom prst="rect">
            <a:avLst/>
          </a:prstGeom>
        </p:spPr>
      </p:pic>
      <p:sp>
        <p:nvSpPr>
          <p:cNvPr id="3" name="Content Placeholder 2">
            <a:extLst>
              <a:ext uri="{FF2B5EF4-FFF2-40B4-BE49-F238E27FC236}">
                <a16:creationId xmlns:a16="http://schemas.microsoft.com/office/drawing/2014/main" id="{B567C0B5-5E6C-4D76-9D67-339D5CDD7ACD}"/>
              </a:ext>
            </a:extLst>
          </p:cNvPr>
          <p:cNvSpPr>
            <a:spLocks noGrp="1"/>
          </p:cNvSpPr>
          <p:nvPr>
            <p:ph idx="1"/>
          </p:nvPr>
        </p:nvSpPr>
        <p:spPr>
          <a:xfrm>
            <a:off x="4763636" y="2021747"/>
            <a:ext cx="6524625" cy="4311941"/>
          </a:xfrm>
        </p:spPr>
        <p:txBody>
          <a:bodyPr>
            <a:normAutofit fontScale="92500" lnSpcReduction="10000"/>
          </a:bodyPr>
          <a:lstStyle/>
          <a:p>
            <a:pPr marL="228600" marR="0" lvl="1" indent="0" defTabSz="914400" rtl="0" eaLnBrk="0" fontAlgn="auto" latinLnBrk="0" hangingPunct="0">
              <a:spcBef>
                <a:spcPts val="200"/>
              </a:spcBef>
              <a:spcAft>
                <a:spcPts val="400"/>
              </a:spcAft>
              <a:buClr>
                <a:prstClr val="white"/>
              </a:buClr>
              <a:buSzTx/>
              <a:buNone/>
              <a:tabLst/>
              <a:defRPr/>
            </a:pPr>
            <a:r>
              <a:rPr lang="en-US" sz="1800" kern="0" dirty="0">
                <a:ea typeface="Times New Roman" panose="02020603050405020304" pitchFamily="18" charset="0"/>
              </a:rPr>
              <a:t>Participant has encountered a </a:t>
            </a:r>
            <a:r>
              <a:rPr lang="en-US" sz="1800" kern="0" dirty="0">
                <a:effectLst/>
                <a:ea typeface="Times New Roman" panose="02020603050405020304" pitchFamily="18" charset="0"/>
              </a:rPr>
              <a:t>planned expense </a:t>
            </a:r>
            <a:r>
              <a:rPr lang="en-US" sz="1800" dirty="0">
                <a:ea typeface="Times New Roman" panose="02020603050405020304" pitchFamily="18" charset="0"/>
                <a:cs typeface="Calibri" panose="020F0502020204030204" pitchFamily="34" charset="0"/>
              </a:rPr>
              <a:t>related to necessary preservation or critical maintenance of an existing asset</a:t>
            </a:r>
            <a:r>
              <a:rPr lang="en-US" sz="1800" kern="0" dirty="0">
                <a:effectLst/>
                <a:ea typeface="Times New Roman" panose="02020603050405020304" pitchFamily="18" charset="0"/>
              </a:rPr>
              <a:t> during FAIM enrollment (6 - 30 months), in which case they may request payout to a third-party vendor. </a:t>
            </a:r>
            <a:r>
              <a:rPr lang="en-US" sz="1800" kern="0" dirty="0">
                <a:ea typeface="Times New Roman" panose="02020603050405020304" pitchFamily="18" charset="0"/>
              </a:rPr>
              <a:t> An estimate shall be provided for the planned expense.  A </a:t>
            </a:r>
            <a:r>
              <a:rPr lang="en-US" sz="1800" kern="0" dirty="0">
                <a:effectLst/>
                <a:ea typeface="Times New Roman" panose="02020603050405020304" pitchFamily="18" charset="0"/>
              </a:rPr>
              <a:t>W9 and invoice will be required from the vendor before payout may be completed and a receipt must be provided to FAIM. </a:t>
            </a:r>
          </a:p>
          <a:p>
            <a:pPr marL="228600" marR="0" lvl="1" indent="0" defTabSz="914400" rtl="0" eaLnBrk="0" fontAlgn="auto" latinLnBrk="0" hangingPunct="0">
              <a:spcBef>
                <a:spcPts val="200"/>
              </a:spcBef>
              <a:spcAft>
                <a:spcPts val="400"/>
              </a:spcAft>
              <a:buClr>
                <a:prstClr val="white"/>
              </a:buClr>
              <a:buSzTx/>
              <a:buNone/>
              <a:tabLst/>
              <a:defRPr/>
            </a:pPr>
            <a:endParaRPr lang="en-US" sz="1800" kern="0" dirty="0">
              <a:ea typeface="Times New Roman" panose="02020603050405020304" pitchFamily="18" charset="0"/>
            </a:endParaRPr>
          </a:p>
          <a:p>
            <a:pPr marL="228600" marR="0" lvl="1" indent="0" defTabSz="914400" rtl="0" eaLnBrk="0" fontAlgn="auto" latinLnBrk="0" hangingPunct="0">
              <a:spcBef>
                <a:spcPts val="200"/>
              </a:spcBef>
              <a:spcAft>
                <a:spcPts val="400"/>
              </a:spcAft>
              <a:buClr>
                <a:prstClr val="white"/>
              </a:buClr>
              <a:buSzTx/>
              <a:buNone/>
              <a:tabLst/>
              <a:defRPr/>
            </a:pPr>
            <a:r>
              <a:rPr lang="en-US" sz="1800" kern="0" dirty="0">
                <a:ea typeface="Times New Roman" panose="02020603050405020304" pitchFamily="18" charset="0"/>
              </a:rPr>
              <a:t>Some examples:</a:t>
            </a:r>
          </a:p>
          <a:p>
            <a:pPr marR="0" lvl="1" defTabSz="914400" rtl="0" eaLnBrk="0" fontAlgn="auto" latinLnBrk="0" hangingPunct="0">
              <a:spcBef>
                <a:spcPts val="200"/>
              </a:spcBef>
              <a:spcAft>
                <a:spcPts val="400"/>
              </a:spcAft>
              <a:buClr>
                <a:prstClr val="white"/>
              </a:buClr>
              <a:buSzTx/>
              <a:buFont typeface="Arial" panose="020B0604020202020204" pitchFamily="34" charset="0"/>
              <a:buChar char="•"/>
              <a:tabLst/>
              <a:defRPr/>
            </a:pPr>
            <a:r>
              <a:rPr lang="en-US" sz="1800" kern="0" dirty="0">
                <a:effectLst/>
                <a:ea typeface="Times New Roman" panose="02020603050405020304" pitchFamily="18" charset="0"/>
              </a:rPr>
              <a:t>Roof repair/replacement</a:t>
            </a:r>
          </a:p>
          <a:p>
            <a:pPr marR="0" lvl="1" defTabSz="914400" rtl="0" eaLnBrk="0" fontAlgn="auto" latinLnBrk="0" hangingPunct="0">
              <a:spcBef>
                <a:spcPts val="200"/>
              </a:spcBef>
              <a:spcAft>
                <a:spcPts val="400"/>
              </a:spcAft>
              <a:buClr>
                <a:prstClr val="white"/>
              </a:buClr>
              <a:buSzTx/>
              <a:buFont typeface="Arial" panose="020B0604020202020204" pitchFamily="34" charset="0"/>
              <a:buChar char="•"/>
              <a:tabLst/>
              <a:defRPr/>
            </a:pPr>
            <a:r>
              <a:rPr lang="en-US" sz="1800" kern="0" dirty="0">
                <a:effectLst/>
                <a:ea typeface="Times New Roman" panose="02020603050405020304" pitchFamily="18" charset="0"/>
              </a:rPr>
              <a:t>Door/window replacement</a:t>
            </a:r>
          </a:p>
          <a:p>
            <a:pPr marR="0" lvl="1" defTabSz="914400" rtl="0" eaLnBrk="0" fontAlgn="auto" latinLnBrk="0" hangingPunct="0">
              <a:spcBef>
                <a:spcPts val="200"/>
              </a:spcBef>
              <a:spcAft>
                <a:spcPts val="400"/>
              </a:spcAft>
              <a:buClr>
                <a:prstClr val="white"/>
              </a:buClr>
              <a:buSzTx/>
              <a:buFont typeface="Arial" panose="020B0604020202020204" pitchFamily="34" charset="0"/>
              <a:buChar char="•"/>
              <a:tabLst/>
              <a:defRPr/>
            </a:pPr>
            <a:r>
              <a:rPr lang="en-US" sz="1800" kern="0" dirty="0">
                <a:ea typeface="Times New Roman" panose="02020603050405020304" pitchFamily="18" charset="0"/>
              </a:rPr>
              <a:t>Heating system</a:t>
            </a:r>
          </a:p>
          <a:p>
            <a:pPr marR="0" lvl="1" defTabSz="914400" rtl="0" eaLnBrk="0" fontAlgn="auto" latinLnBrk="0" hangingPunct="0">
              <a:spcBef>
                <a:spcPts val="200"/>
              </a:spcBef>
              <a:spcAft>
                <a:spcPts val="400"/>
              </a:spcAft>
              <a:buClr>
                <a:prstClr val="white"/>
              </a:buClr>
              <a:buSzTx/>
              <a:buFont typeface="Arial" panose="020B0604020202020204" pitchFamily="34" charset="0"/>
              <a:buChar char="•"/>
              <a:tabLst/>
              <a:defRPr/>
            </a:pPr>
            <a:r>
              <a:rPr lang="en-US" sz="1800" kern="0" dirty="0">
                <a:effectLst/>
                <a:ea typeface="Times New Roman" panose="02020603050405020304" pitchFamily="18" charset="0"/>
              </a:rPr>
              <a:t>Septic </a:t>
            </a:r>
            <a:r>
              <a:rPr lang="en-US" sz="1800" kern="0" dirty="0">
                <a:ea typeface="Times New Roman" panose="02020603050405020304" pitchFamily="18" charset="0"/>
              </a:rPr>
              <a:t>s</a:t>
            </a:r>
            <a:r>
              <a:rPr lang="en-US" sz="1800" kern="0" dirty="0">
                <a:effectLst/>
                <a:ea typeface="Times New Roman" panose="02020603050405020304" pitchFamily="18" charset="0"/>
              </a:rPr>
              <a:t>ystem</a:t>
            </a:r>
          </a:p>
          <a:p>
            <a:pPr marR="0" lvl="1" defTabSz="914400" rtl="0" eaLnBrk="0" fontAlgn="auto" latinLnBrk="0" hangingPunct="0">
              <a:spcBef>
                <a:spcPts val="200"/>
              </a:spcBef>
              <a:spcAft>
                <a:spcPts val="400"/>
              </a:spcAft>
              <a:buClr>
                <a:prstClr val="white"/>
              </a:buClr>
              <a:buSzTx/>
              <a:buFont typeface="Arial" panose="020B0604020202020204" pitchFamily="34" charset="0"/>
              <a:buChar char="•"/>
              <a:tabLst/>
              <a:defRPr/>
            </a:pPr>
            <a:r>
              <a:rPr lang="en-US" sz="1800" kern="0" dirty="0">
                <a:ea typeface="Times New Roman" panose="02020603050405020304" pitchFamily="18" charset="0"/>
              </a:rPr>
              <a:t>Electrical panel</a:t>
            </a:r>
          </a:p>
          <a:p>
            <a:pPr marR="0" lvl="1" defTabSz="914400" rtl="0" eaLnBrk="0" fontAlgn="auto" latinLnBrk="0" hangingPunct="0">
              <a:spcBef>
                <a:spcPts val="200"/>
              </a:spcBef>
              <a:spcAft>
                <a:spcPts val="400"/>
              </a:spcAft>
              <a:buClr>
                <a:prstClr val="white"/>
              </a:buClr>
              <a:buSzTx/>
              <a:buFont typeface="Arial" panose="020B0604020202020204" pitchFamily="34" charset="0"/>
              <a:buChar char="•"/>
              <a:tabLst/>
              <a:defRPr/>
            </a:pPr>
            <a:r>
              <a:rPr lang="en-US" sz="1800" kern="0" dirty="0">
                <a:effectLst/>
                <a:ea typeface="Times New Roman" panose="02020603050405020304" pitchFamily="18" charset="0"/>
              </a:rPr>
              <a:t>Abatement of lead paint or asbestos</a:t>
            </a:r>
          </a:p>
          <a:p>
            <a:pPr marR="0" lvl="1" defTabSz="914400" rtl="0" eaLnBrk="0" fontAlgn="auto" latinLnBrk="0" hangingPunct="0">
              <a:spcBef>
                <a:spcPts val="200"/>
              </a:spcBef>
              <a:spcAft>
                <a:spcPts val="400"/>
              </a:spcAft>
              <a:buClr>
                <a:prstClr val="white"/>
              </a:buClr>
              <a:buSzTx/>
              <a:buFont typeface="Arial" panose="020B0604020202020204" pitchFamily="34" charset="0"/>
              <a:buChar char="•"/>
              <a:tabLst/>
              <a:defRPr/>
            </a:pPr>
            <a:r>
              <a:rPr lang="en-US" sz="1800" kern="0" dirty="0">
                <a:ea typeface="Times New Roman" panose="02020603050405020304" pitchFamily="18" charset="0"/>
              </a:rPr>
              <a:t>Vehicle repair – transmission or engine </a:t>
            </a:r>
            <a:r>
              <a:rPr lang="en-US" sz="1800" kern="0" dirty="0" err="1">
                <a:ea typeface="Times New Roman" panose="02020603050405020304" pitchFamily="18" charset="0"/>
              </a:rPr>
              <a:t>replacment</a:t>
            </a:r>
            <a:endParaRPr lang="en-US" sz="1800" kern="0" dirty="0">
              <a:effectLst/>
              <a:ea typeface="Times New Roman" panose="02020603050405020304" pitchFamily="18" charset="0"/>
            </a:endParaRPr>
          </a:p>
          <a:p>
            <a:pPr marL="228600" marR="0" lvl="1" indent="0" defTabSz="914400" rtl="0" eaLnBrk="0" fontAlgn="auto" latinLnBrk="0" hangingPunct="0">
              <a:spcBef>
                <a:spcPts val="200"/>
              </a:spcBef>
              <a:spcAft>
                <a:spcPts val="400"/>
              </a:spcAft>
              <a:buClr>
                <a:prstClr val="white"/>
              </a:buClr>
              <a:buSzTx/>
              <a:buNone/>
              <a:tabLst/>
              <a:defRPr/>
            </a:pPr>
            <a:endParaRPr lang="en-US" sz="1800" kern="0" dirty="0"/>
          </a:p>
        </p:txBody>
      </p:sp>
    </p:spTree>
    <p:extLst>
      <p:ext uri="{BB962C8B-B14F-4D97-AF65-F5344CB8AC3E}">
        <p14:creationId xmlns:p14="http://schemas.microsoft.com/office/powerpoint/2010/main" val="34943741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Custom 11">
      <a:dk1>
        <a:sysClr val="windowText" lastClr="000000"/>
      </a:dk1>
      <a:lt1>
        <a:sysClr val="window" lastClr="FFFFFF"/>
      </a:lt1>
      <a:dk2>
        <a:srgbClr val="17406D"/>
      </a:dk2>
      <a:lt2>
        <a:srgbClr val="DBEFF9"/>
      </a:lt2>
      <a:accent1>
        <a:srgbClr val="17406D"/>
      </a:accent1>
      <a:accent2>
        <a:srgbClr val="0070C0"/>
      </a:accent2>
      <a:accent3>
        <a:srgbClr val="0BD0D9"/>
      </a:accent3>
      <a:accent4>
        <a:srgbClr val="10CF9B"/>
      </a:accent4>
      <a:accent5>
        <a:srgbClr val="7CCA62"/>
      </a:accent5>
      <a:accent6>
        <a:srgbClr val="AD1F1F"/>
      </a:accent6>
      <a:hlink>
        <a:srgbClr val="F49100"/>
      </a:hlink>
      <a:folHlink>
        <a:srgbClr val="85DFD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otalTime>4645</TotalTime>
  <Words>832</Words>
  <Application>Microsoft Office PowerPoint</Application>
  <PresentationFormat>Widescreen</PresentationFormat>
  <Paragraphs>61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Corbel</vt:lpstr>
      <vt:lpstr>Times New Roman</vt:lpstr>
      <vt:lpstr>Wingdings</vt:lpstr>
      <vt:lpstr>Banded</vt:lpstr>
      <vt:lpstr>Faim Overview – New Asset Tracks</vt:lpstr>
      <vt:lpstr>FAIM Overview – New asset tracks</vt:lpstr>
      <vt:lpstr>FAIM Overview – New asset tracks</vt:lpstr>
      <vt:lpstr>FAIM Overview – New asset tracks</vt:lpstr>
      <vt:lpstr>FAIM payout - obtaining the asset</vt:lpstr>
      <vt:lpstr>529 college savings Payout </vt:lpstr>
      <vt:lpstr>Emergency Savings Payout - unplanned </vt:lpstr>
      <vt:lpstr>Emergency Savings Payout – Planned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FAIM 101</dc:title>
  <dc:creator>Kelli Minnerath</dc:creator>
  <cp:lastModifiedBy>Susan Thoennes</cp:lastModifiedBy>
  <cp:revision>153</cp:revision>
  <cp:lastPrinted>2021-12-15T14:45:23Z</cp:lastPrinted>
  <dcterms:created xsi:type="dcterms:W3CDTF">2020-05-21T13:05:06Z</dcterms:created>
  <dcterms:modified xsi:type="dcterms:W3CDTF">2024-04-25T16:23:45Z</dcterms:modified>
</cp:coreProperties>
</file>